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890" r:id="rId2"/>
  </p:sldMasterIdLst>
  <p:notesMasterIdLst>
    <p:notesMasterId r:id="rId56"/>
  </p:notesMasterIdLst>
  <p:handoutMasterIdLst>
    <p:handoutMasterId r:id="rId57"/>
  </p:handoutMasterIdLst>
  <p:sldIdLst>
    <p:sldId id="289" r:id="rId3"/>
    <p:sldId id="395" r:id="rId4"/>
    <p:sldId id="504" r:id="rId5"/>
    <p:sldId id="449" r:id="rId6"/>
    <p:sldId id="503" r:id="rId7"/>
    <p:sldId id="502" r:id="rId8"/>
    <p:sldId id="448" r:id="rId9"/>
    <p:sldId id="506" r:id="rId10"/>
    <p:sldId id="505" r:id="rId11"/>
    <p:sldId id="446" r:id="rId12"/>
    <p:sldId id="447" r:id="rId13"/>
    <p:sldId id="458" r:id="rId14"/>
    <p:sldId id="451" r:id="rId15"/>
    <p:sldId id="483" r:id="rId16"/>
    <p:sldId id="491" r:id="rId17"/>
    <p:sldId id="457" r:id="rId18"/>
    <p:sldId id="452" r:id="rId19"/>
    <p:sldId id="462" r:id="rId20"/>
    <p:sldId id="461" r:id="rId21"/>
    <p:sldId id="454" r:id="rId22"/>
    <p:sldId id="467" r:id="rId23"/>
    <p:sldId id="455" r:id="rId24"/>
    <p:sldId id="463" r:id="rId25"/>
    <p:sldId id="464" r:id="rId26"/>
    <p:sldId id="490" r:id="rId27"/>
    <p:sldId id="456" r:id="rId28"/>
    <p:sldId id="469" r:id="rId29"/>
    <p:sldId id="465" r:id="rId30"/>
    <p:sldId id="484" r:id="rId31"/>
    <p:sldId id="468" r:id="rId32"/>
    <p:sldId id="471" r:id="rId33"/>
    <p:sldId id="470" r:id="rId34"/>
    <p:sldId id="489" r:id="rId35"/>
    <p:sldId id="488" r:id="rId36"/>
    <p:sldId id="494" r:id="rId37"/>
    <p:sldId id="486" r:id="rId38"/>
    <p:sldId id="472" r:id="rId39"/>
    <p:sldId id="473" r:id="rId40"/>
    <p:sldId id="492" r:id="rId41"/>
    <p:sldId id="493" r:id="rId42"/>
    <p:sldId id="487" r:id="rId43"/>
    <p:sldId id="482" r:id="rId44"/>
    <p:sldId id="497" r:id="rId45"/>
    <p:sldId id="496" r:id="rId46"/>
    <p:sldId id="501" r:id="rId47"/>
    <p:sldId id="500" r:id="rId48"/>
    <p:sldId id="474" r:id="rId49"/>
    <p:sldId id="478" r:id="rId50"/>
    <p:sldId id="479" r:id="rId51"/>
    <p:sldId id="485" r:id="rId52"/>
    <p:sldId id="477" r:id="rId53"/>
    <p:sldId id="499" r:id="rId54"/>
    <p:sldId id="480" r:id="rId55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CE4C"/>
    <a:srgbClr val="33CC33"/>
    <a:srgbClr val="B8FF65"/>
    <a:srgbClr val="92D050"/>
    <a:srgbClr val="00FFFF"/>
    <a:srgbClr val="A9FF42"/>
    <a:srgbClr val="FF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13" autoAdjust="0"/>
    <p:restoredTop sz="99763" autoAdjust="0"/>
  </p:normalViewPr>
  <p:slideViewPr>
    <p:cSldViewPr>
      <p:cViewPr varScale="1">
        <p:scale>
          <a:sx n="122" d="100"/>
          <a:sy n="122" d="100"/>
        </p:scale>
        <p:origin x="-1632" y="-102"/>
      </p:cViewPr>
      <p:guideLst>
        <p:guide orient="horz" pos="446"/>
        <p:guide orient="horz" pos="734"/>
        <p:guide pos="170"/>
        <p:guide pos="5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924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>
            <a:lvl1pPr defTabSz="94773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>
            <a:lvl1pPr algn="r" defTabSz="94773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defTabSz="94773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algn="r" defTabSz="94773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033F9EC0-7140-4B1A-9739-8600E9639F12}" type="slidenum">
              <a:rPr lang="it-IT"/>
              <a:pPr>
                <a:defRPr/>
              </a:pPr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90167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>
            <a:lvl1pPr defTabSz="94773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>
            <a:lvl1pPr algn="r" defTabSz="94773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5013" y="576263"/>
            <a:ext cx="5630862" cy="4222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738" y="5118100"/>
            <a:ext cx="5203825" cy="460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 smtClean="0"/>
              <a:t>Fare clic per modificare gli stili del testo dello schema</a:t>
            </a:r>
          </a:p>
          <a:p>
            <a:pPr lvl="1"/>
            <a:r>
              <a:rPr lang="it-IT" noProof="0" smtClean="0"/>
              <a:t>Secondo livello</a:t>
            </a:r>
          </a:p>
          <a:p>
            <a:pPr lvl="2"/>
            <a:r>
              <a:rPr lang="it-IT" noProof="0" smtClean="0"/>
              <a:t>Terzo livello</a:t>
            </a:r>
          </a:p>
          <a:p>
            <a:pPr lvl="3"/>
            <a:r>
              <a:rPr lang="it-IT" noProof="0" smtClean="0"/>
              <a:t>Quarto livello</a:t>
            </a:r>
          </a:p>
          <a:p>
            <a:pPr lvl="4"/>
            <a:r>
              <a:rPr lang="it-IT" noProof="0" smtClean="0"/>
              <a:t>Quinto livello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defTabSz="94773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algn="r" defTabSz="94773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BAE14F56-1CA0-43FE-BCB8-E9121DE18CDA}" type="slidenum">
              <a:rPr lang="it-IT"/>
              <a:pPr>
                <a:defRPr/>
              </a:pPr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31929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ヒラギノ角ゴ Pro W3" charset="-128"/>
        <a:cs typeface="ヒラギノ角ゴ Pro W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ヒラギノ角ゴ Pro W3" charset="-128"/>
        <a:cs typeface="ヒラギノ角ゴ Pro W3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MS PGothic" pitchFamily="34" charset="-128"/>
        <a:cs typeface="ヒラギノ角ゴ Pro W3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MS PGothic" pitchFamily="34" charset="-128"/>
        <a:cs typeface="ヒラギノ角ゴ Pro W3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684213" y="4868863"/>
            <a:ext cx="33813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defRPr/>
            </a:pPr>
            <a:endParaRPr lang="it-IT" sz="1000" smtClean="0">
              <a:solidFill>
                <a:srgbClr val="162554"/>
              </a:solidFill>
              <a:latin typeface="Verdana" pitchFamily="34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it-IT" sz="1000" smtClean="0">
                <a:solidFill>
                  <a:srgbClr val="162554"/>
                </a:solidFill>
                <a:latin typeface="Verdana" pitchFamily="34" charset="0"/>
              </a:rPr>
              <a:t>Magneti Marelli Electronics</a:t>
            </a: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endParaRPr lang="it-IT" sz="1000" smtClean="0">
              <a:solidFill>
                <a:srgbClr val="162554"/>
              </a:solidFill>
              <a:latin typeface="Verdana" pitchFamily="34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it-IT" sz="1000" smtClean="0">
                <a:solidFill>
                  <a:srgbClr val="162554"/>
                </a:solidFill>
                <a:latin typeface="Verdana" pitchFamily="34" charset="0"/>
              </a:rPr>
              <a:t>Châtellerault</a:t>
            </a:r>
          </a:p>
        </p:txBody>
      </p:sp>
      <p:sp>
        <p:nvSpPr>
          <p:cNvPr id="5" name="Text Box 51"/>
          <p:cNvSpPr txBox="1">
            <a:spLocks noChangeArrowheads="1"/>
          </p:cNvSpPr>
          <p:nvPr userDrawn="1"/>
        </p:nvSpPr>
        <p:spPr bwMode="auto">
          <a:xfrm>
            <a:off x="762000" y="6508750"/>
            <a:ext cx="1828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>
            <a:spAutoFit/>
          </a:bodyPr>
          <a:lstStyle>
            <a:lvl1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1pPr>
            <a:lvl2pPr marL="37931725" indent="-37474525"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2pPr>
            <a:lvl3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3pPr>
            <a:lvl4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4pPr>
            <a:lvl5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lang="it-IT" sz="1200" smtClean="0">
                <a:solidFill>
                  <a:schemeClr val="bg1"/>
                </a:solidFill>
                <a:latin typeface="Verdana" pitchFamily="34" charset="0"/>
                <a:cs typeface="+mn-cs"/>
              </a:rPr>
              <a:t>20 Novembre, 2010</a:t>
            </a:r>
          </a:p>
        </p:txBody>
      </p:sp>
      <p:pic>
        <p:nvPicPr>
          <p:cNvPr id="6" name="Immagine 5" descr="Magneti-Marell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228600"/>
            <a:ext cx="1482725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magine 6" descr="marelli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238" y="0"/>
            <a:ext cx="2938462" cy="505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5" t="6825" b="16118"/>
          <a:stretch>
            <a:fillRect/>
          </a:stretch>
        </p:blipFill>
        <p:spPr bwMode="auto">
          <a:xfrm>
            <a:off x="6732588" y="5229225"/>
            <a:ext cx="1655762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73100" y="2971800"/>
            <a:ext cx="4800601" cy="990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400"/>
              </a:lnSpc>
              <a:defRPr sz="2400" b="0" i="0" baseline="0">
                <a:solidFill>
                  <a:srgbClr val="00264E"/>
                </a:solidFill>
                <a:latin typeface="Helvetica"/>
                <a:cs typeface="Helvetica"/>
              </a:defRPr>
            </a:lvl1pPr>
          </a:lstStyle>
          <a:p>
            <a:endParaRPr lang="it-IT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6999" y="3962400"/>
            <a:ext cx="4799401" cy="6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000"/>
              </a:lnSpc>
              <a:spcBef>
                <a:spcPts val="800"/>
              </a:spcBef>
              <a:buFont typeface="Webdings" charset="2"/>
              <a:buNone/>
              <a:defRPr sz="1200" b="0" i="0">
                <a:solidFill>
                  <a:srgbClr val="00264E"/>
                </a:solidFill>
                <a:latin typeface="Helvetica"/>
                <a:cs typeface="Helvetica"/>
              </a:defRPr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7761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s-MX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 smtClean="0"/>
              <a:t>Avril 2015</a:t>
            </a:r>
            <a:endParaRPr lang="es-MX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BCCC8-9C76-4570-81A6-2A0C9DF819E6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6475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s-MX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s-MX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s-MX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 smtClean="0"/>
              <a:t>Avril 2015</a:t>
            </a:r>
            <a:endParaRPr lang="es-MX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63C40-E9A4-4311-82E8-E7928F6FEF0B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9012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s-MX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s-MX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s-MX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 smtClean="0"/>
              <a:t>Avril 2015</a:t>
            </a:r>
            <a:endParaRPr lang="es-MX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1D5514-FF99-4E22-A028-B29065B242B0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7645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s-MX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 smtClean="0"/>
              <a:t>Avril 2015</a:t>
            </a:r>
            <a:endParaRPr lang="es-MX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C48F2A-4AE4-483A-8905-F81243E503EF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15416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 smtClean="0"/>
              <a:t>Avril 2015</a:t>
            </a:r>
            <a:endParaRPr lang="es-MX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EFEE81-9283-4962-950F-579133EBCC12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37099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s-MX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s-MX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 smtClean="0"/>
              <a:t>Avril 2015</a:t>
            </a:r>
            <a:endParaRPr lang="es-MX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EE4D63-2555-421D-B6B2-B3A444AC79F9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0579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s-MX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 smtClean="0"/>
              <a:t>Avril 2015</a:t>
            </a:r>
            <a:endParaRPr lang="es-MX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C9C732-5D5F-4E11-A8FB-9D4672EFDC67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8025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s-MX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s-MX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 smtClean="0"/>
              <a:t>Avril 2015</a:t>
            </a:r>
            <a:endParaRPr lang="es-MX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60E314-4FE1-4BEF-B6EF-E7BEB32DB8FF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85916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s-MX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s-MX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 smtClean="0"/>
              <a:t>Avril 2015</a:t>
            </a:r>
            <a:endParaRPr lang="es-MX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6965A-2B33-4DC2-A18B-1654326A1F3E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81105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5" descr="Magneti-Marell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1438"/>
            <a:ext cx="1071563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1"/>
          <p:cNvSpPr txBox="1">
            <a:spLocks noChangeArrowheads="1"/>
          </p:cNvSpPr>
          <p:nvPr userDrawn="1"/>
        </p:nvSpPr>
        <p:spPr bwMode="auto">
          <a:xfrm>
            <a:off x="533400" y="6629400"/>
            <a:ext cx="9144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it-IT" sz="800" smtClean="0">
                <a:solidFill>
                  <a:srgbClr val="1B2959"/>
                </a:solidFill>
                <a:latin typeface="Helvetica" pitchFamily="34" charset="0"/>
                <a:cs typeface="Helvetica" pitchFamily="34" charset="0"/>
              </a:rPr>
              <a:t>Fevrier 2013</a:t>
            </a:r>
          </a:p>
        </p:txBody>
      </p:sp>
      <p:pic>
        <p:nvPicPr>
          <p:cNvPr id="6" name="Picture 1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5" t="6825" b="16118"/>
          <a:stretch>
            <a:fillRect/>
          </a:stretch>
        </p:blipFill>
        <p:spPr bwMode="auto">
          <a:xfrm>
            <a:off x="323850" y="188913"/>
            <a:ext cx="10795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48006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162554"/>
                </a:solidFill>
                <a:latin typeface="Helvetica"/>
                <a:cs typeface="Helvetica"/>
              </a:defRPr>
            </a:lvl1pPr>
            <a:lvl2pPr>
              <a:defRPr>
                <a:solidFill>
                  <a:srgbClr val="162554"/>
                </a:solidFill>
                <a:latin typeface="Helvetica"/>
                <a:cs typeface="Helvetica"/>
              </a:defRPr>
            </a:lvl2pPr>
            <a:lvl3pPr>
              <a:defRPr>
                <a:solidFill>
                  <a:srgbClr val="162554"/>
                </a:solidFill>
                <a:latin typeface="Helvetica"/>
                <a:cs typeface="Helvetica"/>
              </a:defRPr>
            </a:lvl3pPr>
            <a:lvl4pPr>
              <a:defRPr>
                <a:solidFill>
                  <a:srgbClr val="162554"/>
                </a:solidFill>
                <a:latin typeface="Helvetica"/>
                <a:cs typeface="Helvetica"/>
              </a:defRPr>
            </a:lvl4pPr>
            <a:lvl5pPr>
              <a:defRPr>
                <a:solidFill>
                  <a:srgbClr val="162554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304800" y="152400"/>
            <a:ext cx="5486400" cy="8382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kumimoji="0" lang="it-IT" sz="2300" b="0" i="0" u="none" strike="noStrike" kern="0" cap="none" spc="0" normalizeH="0" baseline="0" noProof="0" dirty="0" smtClean="0">
                <a:ln>
                  <a:noFill/>
                </a:ln>
                <a:solidFill>
                  <a:srgbClr val="1B2959"/>
                </a:solidFill>
                <a:effectLst/>
                <a:uLnTx/>
                <a:uFillTx/>
                <a:latin typeface="Helvetica"/>
                <a:ea typeface="ヒラギノ角ゴ Pro W3" charset="-128"/>
                <a:cs typeface="Helvetica"/>
              </a:defRPr>
            </a:lvl1pPr>
          </a:lstStyle>
          <a:p>
            <a:pPr lvl="0"/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15350" y="6584950"/>
            <a:ext cx="40005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495726-513E-4B9D-94BE-9A8AA9DB0D91}" type="slidenum">
              <a:rPr lang="it-IT"/>
              <a:pPr>
                <a:defRPr/>
              </a:pPr>
              <a:t>‹N°›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995738" y="6618288"/>
            <a:ext cx="5867400" cy="195262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rgbClr val="1B2959"/>
                </a:solidFill>
                <a:latin typeface="Helvetica"/>
                <a:ea typeface="Helvetica"/>
                <a:cs typeface="Helvetica"/>
              </a:defRPr>
            </a:lvl1pPr>
          </a:lstStyle>
          <a:p>
            <a:pPr>
              <a:defRPr/>
            </a:pPr>
            <a:r>
              <a:rPr lang="it-IT" smtClean="0"/>
              <a:t>Avril 2015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9435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3"/>
          <p:cNvSpPr/>
          <p:nvPr userDrawn="1"/>
        </p:nvSpPr>
        <p:spPr bwMode="auto">
          <a:xfrm>
            <a:off x="304800" y="1219200"/>
            <a:ext cx="2743200" cy="5257800"/>
          </a:xfrm>
          <a:prstGeom prst="rect">
            <a:avLst/>
          </a:prstGeom>
          <a:gradFill flip="none" rotWithShape="1">
            <a:gsLst>
              <a:gs pos="0">
                <a:srgbClr val="041457"/>
              </a:gs>
              <a:gs pos="100000">
                <a:srgbClr val="669FFF">
                  <a:alpha val="99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spcBef>
                <a:spcPct val="20000"/>
              </a:spcBef>
              <a:defRPr/>
            </a:pPr>
            <a:endParaRPr lang="it-IT">
              <a:latin typeface="Helvetica" charset="0"/>
              <a:ea typeface="ヒラギノ角ゴ Pro W3" charset="-128"/>
              <a:cs typeface="+mn-cs"/>
            </a:endParaRPr>
          </a:p>
        </p:txBody>
      </p:sp>
      <p:grpSp>
        <p:nvGrpSpPr>
          <p:cNvPr id="7" name="Rettangolo 4"/>
          <p:cNvGrpSpPr>
            <a:grpSpLocks/>
          </p:cNvGrpSpPr>
          <p:nvPr userDrawn="1"/>
        </p:nvGrpSpPr>
        <p:grpSpPr bwMode="auto">
          <a:xfrm>
            <a:off x="3187700" y="1206500"/>
            <a:ext cx="5664200" cy="5291138"/>
            <a:chOff x="2008" y="760"/>
            <a:chExt cx="3568" cy="3333"/>
          </a:xfrm>
        </p:grpSpPr>
        <p:pic>
          <p:nvPicPr>
            <p:cNvPr id="8" name="Rettangolo 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8" y="760"/>
              <a:ext cx="3568" cy="3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2016" y="768"/>
              <a:ext cx="3552" cy="3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9pPr>
            </a:lstStyle>
            <a:p>
              <a:pPr>
                <a:spcBef>
                  <a:spcPct val="20000"/>
                </a:spcBef>
                <a:defRPr/>
              </a:pPr>
              <a:endParaRPr lang="it-IT" smtClean="0">
                <a:latin typeface="Helvetica" pitchFamily="34" charset="0"/>
              </a:endParaRPr>
            </a:p>
          </p:txBody>
        </p:sp>
      </p:grpSp>
      <p:sp>
        <p:nvSpPr>
          <p:cNvPr id="10" name="Text Box 51"/>
          <p:cNvSpPr txBox="1">
            <a:spLocks noChangeArrowheads="1"/>
          </p:cNvSpPr>
          <p:nvPr userDrawn="1"/>
        </p:nvSpPr>
        <p:spPr bwMode="auto">
          <a:xfrm>
            <a:off x="533400" y="6629400"/>
            <a:ext cx="9144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it-IT" sz="800" smtClean="0">
                <a:solidFill>
                  <a:srgbClr val="1B2959"/>
                </a:solidFill>
                <a:latin typeface="Helvetica" pitchFamily="34" charset="0"/>
                <a:cs typeface="Helvetica" pitchFamily="34" charset="0"/>
              </a:rPr>
              <a:t>DD   mese  2011</a:t>
            </a:r>
          </a:p>
        </p:txBody>
      </p:sp>
      <p:pic>
        <p:nvPicPr>
          <p:cNvPr id="11" name="Immagine 6" descr="Magneti-Marelli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1438"/>
            <a:ext cx="1071563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995738" y="6618288"/>
            <a:ext cx="5867400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bIns="0"/>
          <a:lstStyle>
            <a:lvl1pPr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9pPr>
          </a:lstStyle>
          <a:p>
            <a:pPr>
              <a:defRPr/>
            </a:pPr>
            <a:r>
              <a:rPr lang="it-IT" altLang="en-US" sz="800" smtClean="0">
                <a:solidFill>
                  <a:srgbClr val="1B2959"/>
                </a:solidFill>
                <a:latin typeface="Helvetica" pitchFamily="34" charset="0"/>
                <a:cs typeface="Helvetica" pitchFamily="34" charset="0"/>
              </a:rPr>
              <a:t>CONFIDENTIAL</a:t>
            </a:r>
          </a:p>
        </p:txBody>
      </p:sp>
      <p:pic>
        <p:nvPicPr>
          <p:cNvPr id="13" name="Picture 1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5" t="6825" b="16118"/>
          <a:stretch>
            <a:fillRect/>
          </a:stretch>
        </p:blipFill>
        <p:spPr bwMode="auto">
          <a:xfrm>
            <a:off x="323850" y="188913"/>
            <a:ext cx="10795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276600" y="1447799"/>
            <a:ext cx="5486400" cy="4800601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62554"/>
                </a:solidFill>
                <a:latin typeface="Helvetica"/>
                <a:cs typeface="Helvetica"/>
              </a:defRPr>
            </a:lvl1pPr>
            <a:lvl2pPr>
              <a:defRPr sz="1800">
                <a:solidFill>
                  <a:srgbClr val="162554"/>
                </a:solidFill>
                <a:latin typeface="Helvetica"/>
                <a:cs typeface="Helvetica"/>
              </a:defRPr>
            </a:lvl2pPr>
            <a:lvl3pPr>
              <a:defRPr sz="1800">
                <a:solidFill>
                  <a:srgbClr val="162554"/>
                </a:solidFill>
                <a:latin typeface="Helvetica"/>
                <a:cs typeface="Helvetica"/>
              </a:defRPr>
            </a:lvl3pPr>
            <a:lvl4pPr>
              <a:defRPr sz="1800">
                <a:solidFill>
                  <a:srgbClr val="162554"/>
                </a:solidFill>
                <a:latin typeface="Helvetica"/>
                <a:cs typeface="Helvetica"/>
              </a:defRPr>
            </a:lvl4pPr>
            <a:lvl5pPr>
              <a:defRPr sz="1800">
                <a:solidFill>
                  <a:srgbClr val="162554"/>
                </a:solidFill>
                <a:latin typeface="Helvetica"/>
                <a:cs typeface="Helvetic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2533651"/>
            <a:ext cx="2438400" cy="3714750"/>
          </a:xfrm>
          <a:prstGeom prst="rect">
            <a:avLst/>
          </a:prstGeom>
        </p:spPr>
        <p:txBody>
          <a:bodyPr lIns="0" rIns="0" bIns="0"/>
          <a:lstStyle>
            <a:lvl1pPr marL="0" indent="0">
              <a:lnSpc>
                <a:spcPts val="18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dirty="0" smtClean="0"/>
              <a:t>Fare clic per modificare gli stili del testo dello schema</a:t>
            </a:r>
          </a:p>
        </p:txBody>
      </p:sp>
      <p:sp>
        <p:nvSpPr>
          <p:cNvPr id="16" name="Titolo 15"/>
          <p:cNvSpPr>
            <a:spLocks noGrp="1"/>
          </p:cNvSpPr>
          <p:nvPr>
            <p:ph type="title"/>
          </p:nvPr>
        </p:nvSpPr>
        <p:spPr>
          <a:xfrm>
            <a:off x="304800" y="152400"/>
            <a:ext cx="5486400" cy="8382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kumimoji="0" lang="it-IT" sz="2300" b="0" i="0" u="none" strike="noStrike" kern="0" cap="none" spc="0" normalizeH="0" baseline="0" noProof="0" smtClean="0">
                <a:ln>
                  <a:noFill/>
                </a:ln>
                <a:solidFill>
                  <a:srgbClr val="1B2959"/>
                </a:solidFill>
                <a:effectLst/>
                <a:uLnTx/>
                <a:uFillTx/>
                <a:latin typeface="Helvetica"/>
                <a:ea typeface="ヒラギノ角ゴ Pro W3" charset="-128"/>
                <a:cs typeface="Helvetica"/>
              </a:defRPr>
            </a:lvl1pPr>
          </a:lstStyle>
          <a:p>
            <a:pPr lvl="0"/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18" name="Segnaposto testo 17"/>
          <p:cNvSpPr>
            <a:spLocks noGrp="1"/>
          </p:cNvSpPr>
          <p:nvPr>
            <p:ph type="body" sz="quarter" idx="12"/>
          </p:nvPr>
        </p:nvSpPr>
        <p:spPr>
          <a:xfrm>
            <a:off x="457200" y="1371600"/>
            <a:ext cx="2438400" cy="1066800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/>
            </a:lvl1pPr>
          </a:lstStyle>
          <a:p>
            <a:pPr lvl="0"/>
            <a:r>
              <a:rPr lang="it-IT" dirty="0" smtClean="0"/>
              <a:t>Fare clic per modificare</a:t>
            </a:r>
            <a:endParaRPr lang="it-IT" dirty="0"/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8515350" y="6584950"/>
            <a:ext cx="40005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4ABCAD-3E55-4641-BC19-5DD9865A61A7}" type="slidenum">
              <a:rPr lang="it-IT"/>
              <a:pPr>
                <a:defRPr/>
              </a:pPr>
              <a:t>‹N°›</a:t>
            </a:fld>
            <a:endParaRPr lang="it-IT">
              <a:latin typeface="Frutiger 55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012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3"/>
          <p:cNvSpPr/>
          <p:nvPr userDrawn="1"/>
        </p:nvSpPr>
        <p:spPr bwMode="auto">
          <a:xfrm flipH="1">
            <a:off x="4648200" y="1219200"/>
            <a:ext cx="4191000" cy="5257800"/>
          </a:xfrm>
          <a:prstGeom prst="rect">
            <a:avLst/>
          </a:prstGeom>
          <a:gradFill flip="none" rotWithShape="1">
            <a:gsLst>
              <a:gs pos="0">
                <a:srgbClr val="041457"/>
              </a:gs>
              <a:gs pos="100000">
                <a:srgbClr val="669FFF">
                  <a:alpha val="99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spcBef>
                <a:spcPct val="20000"/>
              </a:spcBef>
              <a:defRPr/>
            </a:pPr>
            <a:endParaRPr lang="it-IT">
              <a:latin typeface="Helvetica" charset="0"/>
              <a:ea typeface="ヒラギノ角ゴ Pro W3" charset="-128"/>
              <a:cs typeface="+mn-cs"/>
            </a:endParaRPr>
          </a:p>
        </p:txBody>
      </p:sp>
      <p:grpSp>
        <p:nvGrpSpPr>
          <p:cNvPr id="6" name="Rettangolo 4"/>
          <p:cNvGrpSpPr>
            <a:grpSpLocks/>
          </p:cNvGrpSpPr>
          <p:nvPr userDrawn="1"/>
        </p:nvGrpSpPr>
        <p:grpSpPr bwMode="auto">
          <a:xfrm>
            <a:off x="292100" y="1206500"/>
            <a:ext cx="4219575" cy="5291138"/>
            <a:chOff x="184" y="760"/>
            <a:chExt cx="2658" cy="3333"/>
          </a:xfrm>
        </p:grpSpPr>
        <p:pic>
          <p:nvPicPr>
            <p:cNvPr id="7" name="Rettangolo 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" y="760"/>
              <a:ext cx="2658" cy="3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192" y="768"/>
              <a:ext cx="2640" cy="3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9pPr>
            </a:lstStyle>
            <a:p>
              <a:pPr>
                <a:spcBef>
                  <a:spcPct val="20000"/>
                </a:spcBef>
                <a:defRPr/>
              </a:pPr>
              <a:endParaRPr lang="it-IT" smtClean="0">
                <a:latin typeface="Helvetica" pitchFamily="34" charset="0"/>
              </a:endParaRPr>
            </a:p>
          </p:txBody>
        </p:sp>
      </p:grpSp>
      <p:sp>
        <p:nvSpPr>
          <p:cNvPr id="9" name="Text Box 51"/>
          <p:cNvSpPr txBox="1">
            <a:spLocks noChangeArrowheads="1"/>
          </p:cNvSpPr>
          <p:nvPr userDrawn="1"/>
        </p:nvSpPr>
        <p:spPr bwMode="auto">
          <a:xfrm>
            <a:off x="533400" y="6629400"/>
            <a:ext cx="914400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1pPr>
            <a:lvl2pPr marL="37931725" indent="-37474525"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2pPr>
            <a:lvl3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3pPr>
            <a:lvl4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4pPr>
            <a:lvl5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lang="it-IT" sz="800" smtClean="0">
                <a:solidFill>
                  <a:srgbClr val="1B2959"/>
                </a:solidFill>
                <a:latin typeface="Helvetica" charset="0"/>
                <a:cs typeface="Helvetica" charset="0"/>
              </a:rPr>
              <a:t>20-11-2010</a:t>
            </a:r>
          </a:p>
        </p:txBody>
      </p:sp>
      <p:pic>
        <p:nvPicPr>
          <p:cNvPr id="10" name="Immagine 6" descr="Magneti-Marelli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1438"/>
            <a:ext cx="1071563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5" t="6825" b="16118"/>
          <a:stretch>
            <a:fillRect/>
          </a:stretch>
        </p:blipFill>
        <p:spPr bwMode="auto">
          <a:xfrm>
            <a:off x="323850" y="188913"/>
            <a:ext cx="10795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95300" y="1371600"/>
            <a:ext cx="3848100" cy="4800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283761"/>
                </a:solidFill>
              </a:defRPr>
            </a:lvl1pPr>
            <a:lvl2pPr>
              <a:defRPr sz="2400">
                <a:solidFill>
                  <a:srgbClr val="283761"/>
                </a:solidFill>
              </a:defRPr>
            </a:lvl2pPr>
            <a:lvl3pPr>
              <a:defRPr sz="1400">
                <a:solidFill>
                  <a:srgbClr val="283761"/>
                </a:solidFill>
              </a:defRPr>
            </a:lvl3pPr>
            <a:lvl4pPr>
              <a:defRPr sz="1200">
                <a:solidFill>
                  <a:srgbClr val="283761"/>
                </a:solidFill>
              </a:defRPr>
            </a:lvl4pPr>
            <a:lvl5pPr>
              <a:defRPr sz="1200">
                <a:solidFill>
                  <a:srgbClr val="283761"/>
                </a:solidFill>
              </a:defRPr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3886200" cy="4800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16" name="Titolo 15"/>
          <p:cNvSpPr>
            <a:spLocks noGrp="1"/>
          </p:cNvSpPr>
          <p:nvPr>
            <p:ph type="title"/>
          </p:nvPr>
        </p:nvSpPr>
        <p:spPr>
          <a:xfrm>
            <a:off x="304800" y="152400"/>
            <a:ext cx="5486400" cy="8382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kumimoji="0" lang="it-IT" sz="2300" b="0" i="0" u="none" strike="noStrike" kern="0" cap="none" spc="0" normalizeH="0" baseline="0" noProof="0" smtClean="0">
                <a:ln>
                  <a:noFill/>
                </a:ln>
                <a:solidFill>
                  <a:srgbClr val="1B2959"/>
                </a:solidFill>
                <a:effectLst/>
                <a:uLnTx/>
                <a:uFillTx/>
                <a:latin typeface="Helvetica"/>
                <a:ea typeface="ヒラギノ角ゴ Pro W3" charset="-128"/>
                <a:cs typeface="Helvetica"/>
              </a:defRPr>
            </a:lvl1pPr>
          </a:lstStyle>
          <a:p>
            <a:pPr lvl="0"/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15350" y="6584950"/>
            <a:ext cx="40005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DC1765-EAA0-40C9-A280-69A06BEAAD16}" type="slidenum">
              <a:rPr lang="it-IT"/>
              <a:pPr>
                <a:defRPr/>
              </a:pPr>
              <a:t>‹N°›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995738" y="6618288"/>
            <a:ext cx="5867400" cy="195262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rgbClr val="1B2959"/>
                </a:solidFill>
                <a:latin typeface="Helvetica"/>
                <a:ea typeface="Helvetica"/>
                <a:cs typeface="Helvetica"/>
              </a:defRPr>
            </a:lvl1pPr>
          </a:lstStyle>
          <a:p>
            <a:pPr>
              <a:defRPr/>
            </a:pPr>
            <a:r>
              <a:rPr lang="it-IT" smtClean="0"/>
              <a:t>Avril 2015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252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3"/>
          <p:cNvSpPr/>
          <p:nvPr userDrawn="1"/>
        </p:nvSpPr>
        <p:spPr bwMode="auto">
          <a:xfrm>
            <a:off x="304800" y="3657600"/>
            <a:ext cx="8534400" cy="2819400"/>
          </a:xfrm>
          <a:prstGeom prst="rect">
            <a:avLst/>
          </a:prstGeom>
          <a:gradFill flip="none" rotWithShape="1">
            <a:gsLst>
              <a:gs pos="0">
                <a:srgbClr val="041457"/>
              </a:gs>
              <a:gs pos="100000">
                <a:srgbClr val="669FFF">
                  <a:alpha val="99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spcBef>
                <a:spcPct val="20000"/>
              </a:spcBef>
              <a:defRPr/>
            </a:pPr>
            <a:endParaRPr lang="it-IT">
              <a:latin typeface="Helvetica" charset="0"/>
              <a:ea typeface="ヒラギノ角ゴ Pro W3" charset="-128"/>
              <a:cs typeface="+mn-cs"/>
            </a:endParaRPr>
          </a:p>
        </p:txBody>
      </p:sp>
      <p:grpSp>
        <p:nvGrpSpPr>
          <p:cNvPr id="6" name="Rettangolo 4"/>
          <p:cNvGrpSpPr>
            <a:grpSpLocks/>
          </p:cNvGrpSpPr>
          <p:nvPr userDrawn="1"/>
        </p:nvGrpSpPr>
        <p:grpSpPr bwMode="auto">
          <a:xfrm>
            <a:off x="292100" y="1206500"/>
            <a:ext cx="8559800" cy="2390775"/>
            <a:chOff x="184" y="760"/>
            <a:chExt cx="5392" cy="1506"/>
          </a:xfrm>
        </p:grpSpPr>
        <p:pic>
          <p:nvPicPr>
            <p:cNvPr id="7" name="Rettangolo 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" y="760"/>
              <a:ext cx="5392" cy="1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192" y="768"/>
              <a:ext cx="5376" cy="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9pPr>
            </a:lstStyle>
            <a:p>
              <a:pPr>
                <a:spcBef>
                  <a:spcPct val="20000"/>
                </a:spcBef>
                <a:defRPr/>
              </a:pPr>
              <a:endParaRPr lang="it-IT" smtClean="0">
                <a:latin typeface="Helvetica" pitchFamily="34" charset="0"/>
              </a:endParaRPr>
            </a:p>
          </p:txBody>
        </p:sp>
      </p:grpSp>
      <p:sp>
        <p:nvSpPr>
          <p:cNvPr id="9" name="Text Box 51"/>
          <p:cNvSpPr txBox="1">
            <a:spLocks noChangeArrowheads="1"/>
          </p:cNvSpPr>
          <p:nvPr userDrawn="1"/>
        </p:nvSpPr>
        <p:spPr bwMode="auto">
          <a:xfrm>
            <a:off x="533400" y="6629400"/>
            <a:ext cx="914400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1pPr>
            <a:lvl2pPr marL="37931725" indent="-37474525"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2pPr>
            <a:lvl3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3pPr>
            <a:lvl4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4pPr>
            <a:lvl5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lang="it-IT" sz="800" smtClean="0">
                <a:solidFill>
                  <a:srgbClr val="1B2959"/>
                </a:solidFill>
                <a:latin typeface="Helvetica" charset="0"/>
                <a:cs typeface="Helvetica" charset="0"/>
              </a:rPr>
              <a:t>20-11-2010</a:t>
            </a:r>
          </a:p>
        </p:txBody>
      </p:sp>
      <p:pic>
        <p:nvPicPr>
          <p:cNvPr id="10" name="Immagine 6" descr="Magneti-Marelli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1438"/>
            <a:ext cx="1071563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5" t="6825" b="16118"/>
          <a:stretch>
            <a:fillRect/>
          </a:stretch>
        </p:blipFill>
        <p:spPr bwMode="auto">
          <a:xfrm>
            <a:off x="323850" y="188913"/>
            <a:ext cx="10795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95300" y="1371600"/>
            <a:ext cx="8191500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283761"/>
                </a:solidFill>
              </a:defRPr>
            </a:lvl1pPr>
            <a:lvl2pPr>
              <a:defRPr sz="2400">
                <a:solidFill>
                  <a:srgbClr val="283761"/>
                </a:solidFill>
              </a:defRPr>
            </a:lvl2pPr>
            <a:lvl3pPr>
              <a:defRPr sz="1400">
                <a:solidFill>
                  <a:srgbClr val="283761"/>
                </a:solidFill>
              </a:defRPr>
            </a:lvl3pPr>
            <a:lvl4pPr>
              <a:defRPr sz="1200">
                <a:solidFill>
                  <a:srgbClr val="283761"/>
                </a:solidFill>
              </a:defRPr>
            </a:lvl4pPr>
            <a:lvl5pPr>
              <a:defRPr sz="1200">
                <a:solidFill>
                  <a:srgbClr val="283761"/>
                </a:solidFill>
              </a:defRPr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3810000"/>
            <a:ext cx="8229600" cy="2514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15" name="Titolo 14"/>
          <p:cNvSpPr>
            <a:spLocks noGrp="1"/>
          </p:cNvSpPr>
          <p:nvPr>
            <p:ph type="title"/>
          </p:nvPr>
        </p:nvSpPr>
        <p:spPr>
          <a:xfrm>
            <a:off x="304800" y="152400"/>
            <a:ext cx="5486400" cy="8382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kumimoji="0" lang="it-IT" sz="2300" b="0" i="0" u="none" strike="noStrike" kern="0" cap="none" spc="0" normalizeH="0" baseline="0" noProof="0" smtClean="0">
                <a:ln>
                  <a:noFill/>
                </a:ln>
                <a:solidFill>
                  <a:srgbClr val="1B2959"/>
                </a:solidFill>
                <a:effectLst/>
                <a:uLnTx/>
                <a:uFillTx/>
                <a:latin typeface="Helvetica"/>
                <a:ea typeface="ヒラギノ角ゴ Pro W3" charset="-128"/>
                <a:cs typeface="Helvetica"/>
              </a:defRPr>
            </a:lvl1pPr>
          </a:lstStyle>
          <a:p>
            <a:pPr lvl="0"/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15350" y="6584950"/>
            <a:ext cx="40005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CE180-F664-45CE-A416-2CD4C9E1ED1C}" type="slidenum">
              <a:rPr lang="it-IT"/>
              <a:pPr>
                <a:defRPr/>
              </a:pPr>
              <a:t>‹N°›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889375" y="6669088"/>
            <a:ext cx="5867400" cy="195262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rgbClr val="1B2959"/>
                </a:solidFill>
                <a:latin typeface="Helvetica"/>
                <a:ea typeface="Helvetica"/>
                <a:cs typeface="Helvetica"/>
              </a:defRPr>
            </a:lvl1pPr>
          </a:lstStyle>
          <a:p>
            <a:pPr>
              <a:defRPr/>
            </a:pPr>
            <a:r>
              <a:rPr lang="it-IT" smtClean="0"/>
              <a:t>Avril 2015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8468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s-MX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D5CD7E-7F5C-4105-BED0-EC5A3CE34477}" type="slidenum">
              <a:rPr lang="it-IT"/>
              <a:pPr>
                <a:defRPr/>
              </a:pPr>
              <a:t>‹N°›</a:t>
            </a:fld>
            <a:endParaRPr lang="it-IT">
              <a:latin typeface="Frutiger 55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055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s-MX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33386B-40E3-48F9-B41C-3F8F1FB12074}" type="slidenum">
              <a:rPr lang="it-IT"/>
              <a:pPr>
                <a:defRPr/>
              </a:pPr>
              <a:t>‹N°›</a:t>
            </a:fld>
            <a:endParaRPr lang="it-IT">
              <a:latin typeface="Frutiger 55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233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s-MX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s-MX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 smtClean="0"/>
              <a:t>Avril 2015</a:t>
            </a:r>
            <a:endParaRPr lang="es-MX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863D16-57C7-41C7-8397-C64A417E6A8A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5548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s-MX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s-MX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 smtClean="0"/>
              <a:t>Avril 2015</a:t>
            </a:r>
            <a:endParaRPr lang="es-MX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05A63-E2CE-4441-9BA1-7CA245900DE6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543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84950"/>
            <a:ext cx="4000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800">
                <a:solidFill>
                  <a:srgbClr val="1B2959"/>
                </a:solidFill>
                <a:latin typeface="Verdana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fld id="{ABD143FC-A459-4F1A-A74D-AE0C0B2E89D8}" type="slidenum">
              <a:rPr lang="it-IT"/>
              <a:pPr>
                <a:defRPr/>
              </a:pPr>
              <a:t>‹N°›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1027" name="Rectangle 54"/>
          <p:cNvSpPr>
            <a:spLocks noChangeArrowheads="1"/>
          </p:cNvSpPr>
          <p:nvPr/>
        </p:nvSpPr>
        <p:spPr bwMode="auto">
          <a:xfrm>
            <a:off x="6040438" y="42195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20000"/>
              </a:spcBef>
              <a:defRPr/>
            </a:pPr>
            <a:endParaRPr lang="it-IT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33" r:id="rId6"/>
    <p:sldLayoutId id="2147484334" r:id="rId7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40523"/>
          </a:solidFill>
          <a:latin typeface="+mj-lt"/>
          <a:ea typeface="ヒラギノ角ゴ Pro W3" charset="-128"/>
          <a:cs typeface="ヒラギノ角ゴ Pro W3" charset="-128"/>
        </a:defRPr>
      </a:lvl1pPr>
      <a:lvl2pPr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40523"/>
          </a:solidFill>
          <a:latin typeface="Verdana" charset="0"/>
          <a:ea typeface="ヒラギノ角ゴ Pro W3" charset="-128"/>
          <a:cs typeface="ヒラギノ角ゴ Pro W3" charset="-128"/>
        </a:defRPr>
      </a:lvl2pPr>
      <a:lvl3pPr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40523"/>
          </a:solidFill>
          <a:latin typeface="Verdana" charset="0"/>
          <a:ea typeface="ヒラギノ角ゴ Pro W3" charset="-128"/>
          <a:cs typeface="ヒラギノ角ゴ Pro W3" charset="-128"/>
        </a:defRPr>
      </a:lvl3pPr>
      <a:lvl4pPr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40523"/>
          </a:solidFill>
          <a:latin typeface="Verdana" charset="0"/>
          <a:ea typeface="ヒラギノ角ゴ Pro W3" charset="-128"/>
          <a:cs typeface="ヒラギノ角ゴ Pro W3" charset="-128"/>
        </a:defRPr>
      </a:lvl4pPr>
      <a:lvl5pPr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40523"/>
          </a:solidFill>
          <a:latin typeface="Verdana" charset="0"/>
          <a:ea typeface="ヒラギノ角ゴ Pro W3" charset="-128"/>
          <a:cs typeface="ヒラギノ角ゴ Pro W3" charset="-128"/>
        </a:defRPr>
      </a:lvl5pPr>
      <a:lvl6pPr marL="457200"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03399"/>
          </a:solidFill>
          <a:latin typeface="Verdana" charset="0"/>
        </a:defRPr>
      </a:lvl6pPr>
      <a:lvl7pPr marL="914400"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03399"/>
          </a:solidFill>
          <a:latin typeface="Verdana" charset="0"/>
        </a:defRPr>
      </a:lvl7pPr>
      <a:lvl8pPr marL="1371600"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03399"/>
          </a:solidFill>
          <a:latin typeface="Verdana" charset="0"/>
        </a:defRPr>
      </a:lvl8pPr>
      <a:lvl9pPr marL="1828800"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03399"/>
          </a:solidFill>
          <a:latin typeface="Verdana" charset="0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>
          <a:solidFill>
            <a:srgbClr val="162554"/>
          </a:solidFill>
          <a:latin typeface="Helvetica"/>
          <a:ea typeface="ヒラギノ角ゴ Pro W3" charset="-128"/>
          <a:cs typeface="Helvetica"/>
        </a:defRPr>
      </a:lvl1pPr>
      <a:lvl2pPr marL="895350" indent="-5143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>
          <a:solidFill>
            <a:srgbClr val="162554"/>
          </a:solidFill>
          <a:latin typeface="Helvetica"/>
          <a:ea typeface="ヒラギノ角ゴ Pro W3" charset="-128"/>
          <a:cs typeface="Helvetica"/>
        </a:defRPr>
      </a:lvl2pPr>
      <a:lvl3pPr marL="1104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>
          <a:solidFill>
            <a:srgbClr val="162554"/>
          </a:solidFill>
          <a:latin typeface="Helvetica"/>
          <a:ea typeface="ヒラギノ角ゴ Pro W3" charset="-128"/>
          <a:cs typeface="Helvetica"/>
        </a:defRPr>
      </a:lvl3pPr>
      <a:lvl4pPr marL="1485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>
          <a:solidFill>
            <a:srgbClr val="162554"/>
          </a:solidFill>
          <a:latin typeface="Helvetica"/>
          <a:ea typeface="ヒラギノ角ゴ Pro W3" charset="-128"/>
          <a:cs typeface="Helvetica"/>
        </a:defRPr>
      </a:lvl4pPr>
      <a:lvl5pPr marL="1866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>
          <a:solidFill>
            <a:srgbClr val="162554"/>
          </a:solidFill>
          <a:latin typeface="Helvetica"/>
          <a:ea typeface="ヒラギノ角ゴ Pro W3" charset="-128"/>
          <a:cs typeface="Helvetica"/>
        </a:defRPr>
      </a:lvl5pPr>
      <a:lvl6pPr marL="2247900" indent="-266700" algn="l" rtl="0" eaLnBrk="0" fontAlgn="base" hangingPunct="0">
        <a:spcBef>
          <a:spcPct val="20000"/>
        </a:spcBef>
        <a:spcAft>
          <a:spcPct val="0"/>
        </a:spcAft>
        <a:buFont typeface="Times" charset="0"/>
        <a:defRPr sz="1400">
          <a:solidFill>
            <a:srgbClr val="1C1C1C"/>
          </a:solidFill>
          <a:latin typeface="+mn-lt"/>
          <a:ea typeface="ヒラギノ角ゴ Pro W3" charset="-128"/>
        </a:defRPr>
      </a:lvl6pPr>
      <a:lvl7pPr marL="2705100" indent="-266700" algn="l" rtl="0" eaLnBrk="0" fontAlgn="base" hangingPunct="0">
        <a:spcBef>
          <a:spcPct val="20000"/>
        </a:spcBef>
        <a:spcAft>
          <a:spcPct val="0"/>
        </a:spcAft>
        <a:buFont typeface="Times" charset="0"/>
        <a:defRPr sz="1400">
          <a:solidFill>
            <a:srgbClr val="1C1C1C"/>
          </a:solidFill>
          <a:latin typeface="+mn-lt"/>
          <a:ea typeface="ヒラギノ角ゴ Pro W3" charset="-128"/>
        </a:defRPr>
      </a:lvl7pPr>
      <a:lvl8pPr marL="3162300" indent="-266700" algn="l" rtl="0" eaLnBrk="0" fontAlgn="base" hangingPunct="0">
        <a:spcBef>
          <a:spcPct val="20000"/>
        </a:spcBef>
        <a:spcAft>
          <a:spcPct val="0"/>
        </a:spcAft>
        <a:buFont typeface="Times" charset="0"/>
        <a:defRPr sz="1400">
          <a:solidFill>
            <a:srgbClr val="1C1C1C"/>
          </a:solidFill>
          <a:latin typeface="+mn-lt"/>
          <a:ea typeface="ヒラギノ角ゴ Pro W3" charset="-128"/>
        </a:defRPr>
      </a:lvl8pPr>
      <a:lvl9pPr marL="3619500" indent="-266700" algn="l" rtl="0" eaLnBrk="0" fontAlgn="base" hangingPunct="0">
        <a:spcBef>
          <a:spcPct val="20000"/>
        </a:spcBef>
        <a:spcAft>
          <a:spcPct val="0"/>
        </a:spcAft>
        <a:buFont typeface="Times" charset="0"/>
        <a:defRPr sz="1400">
          <a:solidFill>
            <a:srgbClr val="1C1C1C"/>
          </a:solidFill>
          <a:latin typeface="+mn-lt"/>
          <a:ea typeface="ヒラギノ角ゴ Pro W3" charset="-128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Titelmasterformat durch Klicken bearbeiten</a:t>
            </a:r>
            <a:endParaRPr lang="es-MX" altLang="en-US" smtClean="0"/>
          </a:p>
        </p:txBody>
      </p:sp>
      <p:sp>
        <p:nvSpPr>
          <p:cNvPr id="2051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Textmasterformat bearbeiten</a:t>
            </a:r>
          </a:p>
          <a:p>
            <a:pPr lvl="1"/>
            <a:r>
              <a:rPr lang="de-DE" altLang="en-US" smtClean="0"/>
              <a:t>Zweite Ebene</a:t>
            </a:r>
          </a:p>
          <a:p>
            <a:pPr lvl="2"/>
            <a:r>
              <a:rPr lang="de-DE" altLang="en-US" smtClean="0"/>
              <a:t>Dritte Ebene</a:t>
            </a:r>
          </a:p>
          <a:p>
            <a:pPr lvl="3"/>
            <a:r>
              <a:rPr lang="de-DE" altLang="en-US" smtClean="0"/>
              <a:t>Vierte Ebene</a:t>
            </a:r>
          </a:p>
          <a:p>
            <a:pPr lvl="4"/>
            <a:r>
              <a:rPr lang="de-DE" altLang="en-US" smtClean="0"/>
              <a:t>Fünfte Ebene</a:t>
            </a:r>
            <a:endParaRPr lang="es-MX" alt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200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GillSans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spcBef>
                <a:spcPct val="200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GillSans"/>
              </a:defRPr>
            </a:lvl1pPr>
          </a:lstStyle>
          <a:p>
            <a:pPr>
              <a:defRPr/>
            </a:pPr>
            <a:r>
              <a:rPr lang="es-MX" smtClean="0"/>
              <a:t>Avril 2015</a:t>
            </a:r>
            <a:endParaRPr lang="es-MX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spcBef>
                <a:spcPct val="200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GillSans"/>
              </a:defRPr>
            </a:lvl1pPr>
          </a:lstStyle>
          <a:p>
            <a:pPr>
              <a:defRPr/>
            </a:pPr>
            <a:fld id="{FE288A65-0D80-44BE-BF7E-7F03042F6347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5" r:id="rId1"/>
    <p:sldLayoutId id="2147484336" r:id="rId2"/>
    <p:sldLayoutId id="2147484337" r:id="rId3"/>
    <p:sldLayoutId id="2147484338" r:id="rId4"/>
    <p:sldLayoutId id="2147484339" r:id="rId5"/>
    <p:sldLayoutId id="2147484340" r:id="rId6"/>
    <p:sldLayoutId id="2147484341" r:id="rId7"/>
    <p:sldLayoutId id="2147484342" r:id="rId8"/>
    <p:sldLayoutId id="2147484343" r:id="rId9"/>
    <p:sldLayoutId id="2147484344" r:id="rId10"/>
    <p:sldLayoutId id="2147484345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olo 6"/>
          <p:cNvSpPr>
            <a:spLocks noGrp="1"/>
          </p:cNvSpPr>
          <p:nvPr>
            <p:ph type="ctrTitle"/>
          </p:nvPr>
        </p:nvSpPr>
        <p:spPr bwMode="auto">
          <a:xfrm>
            <a:off x="250825" y="3213100"/>
            <a:ext cx="6049367" cy="12240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2900"/>
              </a:lnSpc>
            </a:pPr>
            <a:r>
              <a:rPr lang="fr-FR" altLang="en-US" b="1" dirty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  <a:t>Déploiement du </a:t>
            </a:r>
            <a:r>
              <a:rPr lang="fr-FR" altLang="en-US" b="1" dirty="0" err="1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  <a:t>datalogging</a:t>
            </a:r>
            <a:r>
              <a:rPr lang="fr-FR" altLang="en-US" b="1" dirty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  <a:t> </a:t>
            </a:r>
            <a:r>
              <a:rPr lang="fr-FR" altLang="en-US" b="1" dirty="0" smtClean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  <a:t>&amp; Centralisation des données « Testeurs »</a:t>
            </a:r>
            <a:br>
              <a:rPr lang="fr-FR" altLang="en-US" b="1" dirty="0" smtClean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</a:br>
            <a:r>
              <a:rPr lang="fr-FR" altLang="en-US" b="1" dirty="0" smtClean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  <a:t/>
            </a:r>
            <a:br>
              <a:rPr lang="fr-FR" altLang="en-US" b="1" dirty="0" smtClean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</a:br>
            <a:endParaRPr lang="fr-FR" altLang="en-US" sz="1400" b="1" dirty="0" smtClean="0">
              <a:solidFill>
                <a:srgbClr val="22228B"/>
              </a:solidFill>
              <a:latin typeface="Helvetica" pitchFamily="34" charset="0"/>
              <a:ea typeface="Verdana" pitchFamily="34" charset="0"/>
              <a:cs typeface="Helvetic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Définition</a:t>
            </a:r>
          </a:p>
          <a:p>
            <a:pPr lvl="1"/>
            <a:r>
              <a:rPr lang="fr-FR" sz="1400" dirty="0" smtClean="0"/>
              <a:t>Mise en place d’un serveur SQL pour </a:t>
            </a:r>
            <a:r>
              <a:rPr lang="fr-FR" sz="1400" b="1" dirty="0" smtClean="0"/>
              <a:t>centralisation des données </a:t>
            </a:r>
            <a:r>
              <a:rPr lang="fr-FR" sz="1400" dirty="0" smtClean="0"/>
              <a:t>« Testeurs »</a:t>
            </a:r>
          </a:p>
          <a:p>
            <a:pPr lvl="1"/>
            <a:r>
              <a:rPr lang="fr-FR" sz="1400" b="1" dirty="0" smtClean="0"/>
              <a:t>Automatisation</a:t>
            </a:r>
            <a:r>
              <a:rPr lang="fr-FR" sz="1400" dirty="0" smtClean="0"/>
              <a:t> de la remontée de données depuis ces testeurs</a:t>
            </a:r>
          </a:p>
          <a:p>
            <a:pPr marL="381000" lvl="1" indent="0">
              <a:buNone/>
            </a:pPr>
            <a:endParaRPr lang="fr-FR" sz="1400" dirty="0" smtClean="0"/>
          </a:p>
          <a:p>
            <a:pPr marL="0" indent="0">
              <a:buNone/>
            </a:pPr>
            <a:r>
              <a:rPr lang="fr-FR" dirty="0" smtClean="0"/>
              <a:t>Champs d’activité du projet</a:t>
            </a:r>
          </a:p>
          <a:p>
            <a:pPr lvl="1"/>
            <a:r>
              <a:rPr lang="fr-FR" sz="1400" dirty="0" smtClean="0"/>
              <a:t>Déploiement du </a:t>
            </a:r>
            <a:r>
              <a:rPr lang="fr-FR" sz="1400" b="1" dirty="0" err="1" smtClean="0"/>
              <a:t>datalogging</a:t>
            </a:r>
            <a:r>
              <a:rPr lang="fr-FR" sz="1400" dirty="0" smtClean="0"/>
              <a:t> sur tous les testeurs</a:t>
            </a:r>
          </a:p>
          <a:p>
            <a:pPr lvl="1"/>
            <a:r>
              <a:rPr lang="fr-FR" sz="1400" dirty="0" smtClean="0"/>
              <a:t>Réalisation de </a:t>
            </a:r>
            <a:r>
              <a:rPr lang="fr-FR" sz="1400" b="1" dirty="0" smtClean="0"/>
              <a:t>requêtes SQL d’importation</a:t>
            </a:r>
          </a:p>
          <a:p>
            <a:pPr lvl="1"/>
            <a:r>
              <a:rPr lang="fr-FR" sz="1400" dirty="0" smtClean="0"/>
              <a:t>Requêtes </a:t>
            </a:r>
            <a:r>
              <a:rPr lang="fr-FR" sz="1400" b="1" dirty="0" err="1" smtClean="0"/>
              <a:t>Minitab</a:t>
            </a:r>
            <a:r>
              <a:rPr lang="fr-FR" sz="1400" b="1" dirty="0" smtClean="0"/>
              <a:t> </a:t>
            </a:r>
            <a:r>
              <a:rPr lang="fr-FR" sz="1400" dirty="0" smtClean="0"/>
              <a:t>pour</a:t>
            </a:r>
            <a:r>
              <a:rPr lang="fr-FR" sz="1400" b="1" dirty="0" smtClean="0"/>
              <a:t> traitement des données </a:t>
            </a:r>
            <a:r>
              <a:rPr lang="fr-FR" sz="1400" dirty="0" smtClean="0"/>
              <a:t>(capabilités, R&amp;R, cartes de contrôle, etc.)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Résultats opérationnels de l’étude</a:t>
            </a:r>
            <a:endParaRPr lang="en-US" dirty="0"/>
          </a:p>
          <a:p>
            <a:pPr lvl="1"/>
            <a:r>
              <a:rPr lang="fr-FR" sz="1400" b="1" dirty="0" smtClean="0"/>
              <a:t>Automatisation</a:t>
            </a:r>
            <a:r>
              <a:rPr lang="fr-FR" sz="1400" dirty="0" smtClean="0"/>
              <a:t> de l’activité de capabilités périodiques sur les moyens de tests</a:t>
            </a:r>
          </a:p>
          <a:p>
            <a:pPr lvl="1"/>
            <a:r>
              <a:rPr lang="fr-FR" sz="1400" dirty="0" smtClean="0"/>
              <a:t>Déploiement sur </a:t>
            </a:r>
            <a:r>
              <a:rPr lang="fr-FR" sz="1400" b="1" dirty="0" smtClean="0"/>
              <a:t>100% des testeurs </a:t>
            </a:r>
            <a:r>
              <a:rPr lang="fr-FR" sz="1400" dirty="0" smtClean="0"/>
              <a:t>« Grandes Séries »</a:t>
            </a:r>
          </a:p>
          <a:p>
            <a:pPr lvl="1"/>
            <a:r>
              <a:rPr lang="fr-FR" sz="1400" dirty="0" smtClean="0"/>
              <a:t>Traitement </a:t>
            </a:r>
            <a:r>
              <a:rPr lang="fr-FR" sz="1400" dirty="0" err="1" smtClean="0"/>
              <a:t>Minitab</a:t>
            </a:r>
            <a:r>
              <a:rPr lang="fr-FR" sz="1400" dirty="0" smtClean="0"/>
              <a:t> sur </a:t>
            </a:r>
            <a:r>
              <a:rPr lang="fr-FR" sz="1400" b="1" dirty="0" smtClean="0"/>
              <a:t>une ligne de référence</a:t>
            </a:r>
          </a:p>
          <a:p>
            <a:pPr lvl="1"/>
            <a:r>
              <a:rPr lang="fr-FR" sz="1400" b="1" dirty="0" smtClean="0"/>
              <a:t>Efficience</a:t>
            </a:r>
            <a:r>
              <a:rPr lang="fr-FR" sz="1400" dirty="0" smtClean="0"/>
              <a:t> temps de structure: environ 1000h/an </a:t>
            </a:r>
            <a:r>
              <a:rPr lang="fr-FR" sz="1400" dirty="0" smtClean="0">
                <a:sym typeface="Wingdings" panose="05000000000000000000" pitchFamily="2" charset="2"/>
              </a:rPr>
              <a:t> </a:t>
            </a:r>
            <a:r>
              <a:rPr lang="fr-FR" sz="1400" b="1" dirty="0" smtClean="0">
                <a:sym typeface="Wingdings" panose="05000000000000000000" pitchFamily="2" charset="2"/>
              </a:rPr>
              <a:t>42k€</a:t>
            </a:r>
            <a:endParaRPr lang="fr-FR" sz="1600" b="1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3" y="476250"/>
            <a:ext cx="5486400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Objectifs</a:t>
            </a: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10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Août</a:t>
            </a:r>
            <a:r>
              <a:rPr lang="it-IT" dirty="0"/>
              <a:t> 2015</a:t>
            </a:r>
          </a:p>
        </p:txBody>
      </p:sp>
      <p:sp>
        <p:nvSpPr>
          <p:cNvPr id="6" name="Espace réservé du pied de page 2"/>
          <p:cNvSpPr txBox="1">
            <a:spLocks/>
          </p:cNvSpPr>
          <p:nvPr/>
        </p:nvSpPr>
        <p:spPr bwMode="auto">
          <a:xfrm>
            <a:off x="539552" y="6575782"/>
            <a:ext cx="576064" cy="195262"/>
          </a:xfrm>
          <a:prstGeom prst="rect">
            <a:avLst/>
          </a:prstGeom>
          <a:solidFill>
            <a:schemeClr val="bg1"/>
          </a:solidFill>
          <a:ln>
            <a:miter lim="800000"/>
            <a:headEnd/>
            <a:tailEnd/>
          </a:ln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1B2959"/>
                </a:solidFill>
                <a:latin typeface="Helvetica"/>
                <a:ea typeface="Helvetica"/>
                <a:cs typeface="Helvetica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9pPr>
          </a:lstStyle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7289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Schéma de principe</a:t>
            </a: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Fonctions du système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11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8195" name="Picture 3" descr="d:\users\F85601A\Desktop\DataLogging2012+ (1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5726"/>
            <a:ext cx="5937473" cy="487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0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Schéma de principe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 smtClean="0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/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dirty="0"/>
              <a:t>FP1: Envoi données via </a:t>
            </a:r>
            <a:r>
              <a:rPr lang="fr-FR" dirty="0" err="1"/>
              <a:t>parser</a:t>
            </a:r>
            <a:r>
              <a:rPr lang="fr-FR" dirty="0"/>
              <a:t> </a:t>
            </a:r>
            <a:r>
              <a:rPr lang="fr-FR" dirty="0" err="1"/>
              <a:t>TestStand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12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9221" name="Picture 5" descr="d:\users\F85601A\Desktop\DataLogging2012+ (14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863" y="1772816"/>
            <a:ext cx="5865465" cy="481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24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381000" lvl="1" indent="0">
              <a:buNone/>
            </a:pPr>
            <a:r>
              <a:rPr lang="fr-FR" dirty="0" smtClean="0"/>
              <a:t>Concerne </a:t>
            </a:r>
            <a:r>
              <a:rPr lang="fr-FR" dirty="0" err="1" smtClean="0"/>
              <a:t>TestStand</a:t>
            </a:r>
            <a:r>
              <a:rPr lang="fr-FR" dirty="0" smtClean="0"/>
              <a:t> 2012 ou +</a:t>
            </a:r>
          </a:p>
          <a:p>
            <a:pPr lvl="1"/>
            <a:endParaRPr lang="fr-FR" sz="1400" dirty="0"/>
          </a:p>
          <a:p>
            <a:pPr lvl="1"/>
            <a:endParaRPr lang="fr-FR" sz="1400" dirty="0" smtClean="0"/>
          </a:p>
          <a:p>
            <a:pPr lvl="1"/>
            <a:endParaRPr lang="fr-FR" sz="1400" dirty="0"/>
          </a:p>
          <a:p>
            <a:pPr lvl="1"/>
            <a:endParaRPr lang="fr-FR" sz="1400" dirty="0" smtClean="0"/>
          </a:p>
          <a:p>
            <a:pPr lvl="1"/>
            <a:endParaRPr lang="fr-FR" sz="1400" dirty="0"/>
          </a:p>
          <a:p>
            <a:pPr lvl="1"/>
            <a:endParaRPr lang="fr-FR" sz="1400" dirty="0" smtClean="0"/>
          </a:p>
          <a:p>
            <a:pPr lvl="1"/>
            <a:endParaRPr lang="fr-FR" sz="1400" dirty="0"/>
          </a:p>
          <a:p>
            <a:pPr lvl="1"/>
            <a:endParaRPr lang="fr-FR" sz="1400" dirty="0" smtClean="0"/>
          </a:p>
          <a:p>
            <a:pPr marL="381000" lvl="1" indent="0">
              <a:buNone/>
            </a:pPr>
            <a:r>
              <a:rPr lang="fr-FR" sz="1400" dirty="0" smtClean="0"/>
              <a:t>Avantages:</a:t>
            </a:r>
          </a:p>
          <a:p>
            <a:pPr lvl="2"/>
            <a:r>
              <a:rPr lang="fr-FR" sz="1400" dirty="0" smtClean="0"/>
              <a:t>Ne </a:t>
            </a:r>
            <a:r>
              <a:rPr lang="fr-FR" sz="1400" b="1" dirty="0" smtClean="0"/>
              <a:t>prolonge pas</a:t>
            </a:r>
            <a:r>
              <a:rPr lang="fr-FR" sz="1400" dirty="0" smtClean="0"/>
              <a:t> le </a:t>
            </a:r>
            <a:r>
              <a:rPr lang="fr-FR" sz="1400" b="1" dirty="0" smtClean="0"/>
              <a:t>temps de test </a:t>
            </a:r>
            <a:r>
              <a:rPr lang="fr-FR" sz="1400" dirty="0" smtClean="0"/>
              <a:t>sauf si CPU insuffisant</a:t>
            </a:r>
          </a:p>
          <a:p>
            <a:pPr lvl="2"/>
            <a:r>
              <a:rPr lang="fr-FR" sz="1400" b="1" dirty="0" smtClean="0"/>
              <a:t>Pas de stockage de données </a:t>
            </a:r>
            <a:r>
              <a:rPr lang="fr-FR" sz="1400" dirty="0" smtClean="0"/>
              <a:t>(</a:t>
            </a:r>
            <a:r>
              <a:rPr lang="fr-FR" sz="1400" dirty="0" err="1" smtClean="0"/>
              <a:t>Database</a:t>
            </a:r>
            <a:r>
              <a:rPr lang="fr-FR" sz="1400" dirty="0" smtClean="0"/>
              <a:t> Access) sur les </a:t>
            </a:r>
            <a:r>
              <a:rPr lang="fr-FR" sz="1400" b="1" dirty="0" smtClean="0"/>
              <a:t>PC</a:t>
            </a:r>
          </a:p>
          <a:p>
            <a:pPr lvl="2"/>
            <a:r>
              <a:rPr lang="fr-FR" sz="1400" dirty="0" smtClean="0"/>
              <a:t>Le testeur envoie les données vers le serveur dès la fin du test (~</a:t>
            </a:r>
            <a:r>
              <a:rPr lang="fr-FR" sz="1400" b="1" dirty="0" smtClean="0"/>
              <a:t>temps réel</a:t>
            </a:r>
            <a:r>
              <a:rPr lang="fr-FR" sz="1400" dirty="0" smtClean="0"/>
              <a:t>)</a:t>
            </a:r>
          </a:p>
          <a:p>
            <a:pPr lvl="2"/>
            <a:r>
              <a:rPr lang="fr-FR" sz="1400" dirty="0" smtClean="0"/>
              <a:t>Utilise un </a:t>
            </a:r>
            <a:r>
              <a:rPr lang="fr-FR" sz="1400" b="1" dirty="0" smtClean="0"/>
              <a:t>utilitaire</a:t>
            </a:r>
            <a:r>
              <a:rPr lang="fr-FR" sz="1400" dirty="0" smtClean="0"/>
              <a:t> (Offline </a:t>
            </a:r>
            <a:r>
              <a:rPr lang="fr-FR" sz="1400" dirty="0" err="1" smtClean="0"/>
              <a:t>Results</a:t>
            </a:r>
            <a:r>
              <a:rPr lang="fr-FR" sz="1400" dirty="0" smtClean="0"/>
              <a:t> </a:t>
            </a:r>
            <a:r>
              <a:rPr lang="fr-FR" sz="1400" dirty="0" err="1" smtClean="0"/>
              <a:t>Processing</a:t>
            </a:r>
            <a:r>
              <a:rPr lang="fr-FR" sz="1400" dirty="0" smtClean="0"/>
              <a:t> Utility)</a:t>
            </a:r>
          </a:p>
          <a:p>
            <a:pPr marL="381000" lvl="1" indent="0">
              <a:buNone/>
            </a:pPr>
            <a:r>
              <a:rPr lang="fr-FR" sz="1400" dirty="0" smtClean="0"/>
              <a:t>Désavantages:</a:t>
            </a:r>
          </a:p>
          <a:p>
            <a:pPr lvl="2"/>
            <a:r>
              <a:rPr lang="fr-FR" sz="1400" b="1" dirty="0" smtClean="0"/>
              <a:t>Peu de testeurs </a:t>
            </a:r>
            <a:r>
              <a:rPr lang="fr-FR" sz="1400" dirty="0" smtClean="0"/>
              <a:t>sous </a:t>
            </a:r>
            <a:r>
              <a:rPr lang="fr-FR" sz="1400" dirty="0" err="1" smtClean="0"/>
              <a:t>TestStand</a:t>
            </a:r>
            <a:r>
              <a:rPr lang="fr-FR" sz="1400" dirty="0" smtClean="0"/>
              <a:t> 2012 ou + (8 actuellement dont 2 EOL SMEG)</a:t>
            </a:r>
          </a:p>
          <a:p>
            <a:pPr marL="762000" lvl="2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r>
              <a:rPr lang="fr-FR" sz="1400" dirty="0" smtClean="0"/>
              <a:t>Exemple </a:t>
            </a:r>
            <a:r>
              <a:rPr lang="fr-FR" sz="1400" dirty="0" smtClean="0">
                <a:sym typeface="Wingdings" panose="05000000000000000000" pitchFamily="2" charset="2"/>
              </a:rPr>
              <a:t> T</a:t>
            </a:r>
            <a:r>
              <a:rPr lang="fr-FR" sz="1400" dirty="0" smtClean="0"/>
              <a:t>esteur EOL SMEG02</a:t>
            </a:r>
          </a:p>
          <a:p>
            <a:pPr lvl="2"/>
            <a:r>
              <a:rPr lang="fr-FR" sz="1400" b="1" dirty="0" smtClean="0"/>
              <a:t>~15 secondes </a:t>
            </a:r>
            <a:r>
              <a:rPr lang="fr-FR" sz="1400" dirty="0" smtClean="0"/>
              <a:t>d’importation par fichier contenant 2 pièces (Head0 &amp; Head1)</a:t>
            </a:r>
            <a:endParaRPr lang="fr-FR" sz="1400" dirty="0"/>
          </a:p>
          <a:p>
            <a:pPr lvl="1"/>
            <a:endParaRPr lang="fr-FR" sz="1400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 smtClean="0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/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dirty="0"/>
              <a:t>FP1: Envoi données via </a:t>
            </a:r>
            <a:r>
              <a:rPr lang="fr-FR" dirty="0" err="1"/>
              <a:t>parser</a:t>
            </a:r>
            <a:r>
              <a:rPr lang="fr-FR" dirty="0"/>
              <a:t> </a:t>
            </a:r>
            <a:r>
              <a:rPr lang="fr-FR" dirty="0" err="1"/>
              <a:t>TestStand</a:t>
            </a:r>
            <a:r>
              <a:rPr lang="fr-FR" dirty="0"/>
              <a:t/>
            </a:r>
            <a:br>
              <a:rPr lang="fr-FR" dirty="0"/>
            </a:b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13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591" y="1700808"/>
            <a:ext cx="4663291" cy="2016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865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Schéma de principe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 smtClean="0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/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dirty="0"/>
              <a:t>FP1: Envoi données via </a:t>
            </a:r>
            <a:r>
              <a:rPr lang="fr-FR" dirty="0" err="1"/>
              <a:t>parser</a:t>
            </a:r>
            <a:r>
              <a:rPr lang="fr-FR" dirty="0"/>
              <a:t> </a:t>
            </a:r>
            <a:r>
              <a:rPr lang="fr-FR" dirty="0" err="1"/>
              <a:t>TestStand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14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17410" name="Picture 2" descr="d:\users\F85601A\Desktop\DataLogging2012+ (15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2816"/>
            <a:ext cx="5976664" cy="490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28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Architecture base de données d’importation Production</a:t>
            </a:r>
          </a:p>
          <a:p>
            <a:pPr lvl="5"/>
            <a:r>
              <a:rPr lang="fr-FR" dirty="0" smtClean="0"/>
              <a:t>			</a:t>
            </a:r>
            <a:r>
              <a:rPr lang="fr-FR" sz="1200" dirty="0" smtClean="0"/>
              <a:t>	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 smtClean="0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/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dirty="0"/>
              <a:t>FP1: Envoi données via </a:t>
            </a:r>
            <a:r>
              <a:rPr lang="fr-FR" dirty="0" err="1"/>
              <a:t>parser</a:t>
            </a:r>
            <a:r>
              <a:rPr lang="fr-FR" dirty="0"/>
              <a:t> </a:t>
            </a:r>
            <a:r>
              <a:rPr lang="fr-FR" dirty="0" err="1" smtClean="0"/>
              <a:t>TestStand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15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5122" name="Picture 2" descr="d:\users\F85601A\Desktop\modeleRelationnelBD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5"/>
            <a:ext cx="4320480" cy="479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 bwMode="auto">
          <a:xfrm>
            <a:off x="1863637" y="6453336"/>
            <a:ext cx="1656184" cy="323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fr-FR" sz="1200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Schéma </a:t>
            </a:r>
            <a:r>
              <a:rPr lang="fr-FR" sz="1200" dirty="0" err="1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Telematic</a:t>
            </a:r>
            <a:r>
              <a:rPr lang="fr-FR" sz="1200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 V2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 bwMode="auto">
          <a:xfrm>
            <a:off x="4858866" y="2060848"/>
            <a:ext cx="3888432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1pPr>
            <a:lvl2pPr marL="895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2pPr>
            <a:lvl3pPr marL="1104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3pPr>
            <a:lvl4pPr marL="1485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4pPr>
            <a:lvl5pPr marL="1866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5pPr>
            <a:lvl6pPr marL="22479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6pPr>
            <a:lvl7pPr marL="27051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7pPr>
            <a:lvl8pPr marL="31623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8pPr>
            <a:lvl9pPr marL="36195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9pPr>
          </a:lstStyle>
          <a:p>
            <a:pPr marL="0" indent="0">
              <a:buNone/>
            </a:pPr>
            <a:r>
              <a:rPr lang="fr-FR" sz="1800" kern="0" dirty="0" smtClean="0"/>
              <a:t>Procédures stockées utilisées</a:t>
            </a:r>
          </a:p>
          <a:p>
            <a:pPr lvl="1"/>
            <a:r>
              <a:rPr lang="fr-FR" sz="1200" kern="0" dirty="0" err="1" smtClean="0"/>
              <a:t>dbo.InsertUUTResult</a:t>
            </a:r>
            <a:endParaRPr lang="fr-FR" sz="1200" kern="0" dirty="0" smtClean="0"/>
          </a:p>
          <a:p>
            <a:pPr lvl="1"/>
            <a:r>
              <a:rPr lang="fr-FR" sz="1200" kern="0" dirty="0" err="1" smtClean="0"/>
              <a:t>dbo.InsertStepResult</a:t>
            </a:r>
            <a:endParaRPr lang="fr-FR" sz="1200" kern="0" dirty="0" smtClean="0"/>
          </a:p>
          <a:p>
            <a:pPr lvl="1"/>
            <a:r>
              <a:rPr lang="fr-FR" sz="1200" kern="0" dirty="0" err="1" smtClean="0"/>
              <a:t>dbo.InsertSeqCall</a:t>
            </a:r>
            <a:endParaRPr lang="fr-FR" sz="1200" kern="0" dirty="0" smtClean="0"/>
          </a:p>
          <a:p>
            <a:pPr lvl="1"/>
            <a:r>
              <a:rPr lang="fr-FR" sz="1200" kern="0" dirty="0" err="1" smtClean="0"/>
              <a:t>dbo.InsertNumericLimitStep</a:t>
            </a:r>
            <a:endParaRPr lang="fr-FR" sz="1200" kern="0" dirty="0" smtClean="0"/>
          </a:p>
          <a:p>
            <a:pPr lvl="1"/>
            <a:r>
              <a:rPr lang="fr-FR" sz="1200" kern="0" dirty="0" err="1" smtClean="0"/>
              <a:t>dbo.InsertNumericLimit</a:t>
            </a:r>
            <a:endParaRPr lang="fr-FR" sz="1200" kern="0" dirty="0" smtClean="0"/>
          </a:p>
          <a:p>
            <a:pPr lvl="1"/>
            <a:r>
              <a:rPr lang="fr-FR" sz="1200" kern="0" dirty="0" err="1">
                <a:solidFill>
                  <a:srgbClr val="162554">
                    <a:alpha val="50000"/>
                  </a:srgbClr>
                </a:solidFill>
              </a:rPr>
              <a:t>dbo.InsertPropResult</a:t>
            </a:r>
            <a:endParaRPr lang="fr-FR" sz="1200" kern="0" dirty="0">
              <a:solidFill>
                <a:srgbClr val="162554">
                  <a:alpha val="50000"/>
                </a:srgbClr>
              </a:solidFill>
            </a:endParaRPr>
          </a:p>
          <a:p>
            <a:pPr lvl="1"/>
            <a:r>
              <a:rPr lang="fr-FR" sz="1200" kern="0" dirty="0" err="1" smtClean="0">
                <a:solidFill>
                  <a:srgbClr val="162554">
                    <a:alpha val="50000"/>
                  </a:srgbClr>
                </a:solidFill>
              </a:rPr>
              <a:t>dbo.InsertAnalogWaveForm</a:t>
            </a:r>
            <a:endParaRPr lang="fr-FR" sz="1200" kern="0" dirty="0">
              <a:solidFill>
                <a:srgbClr val="162554">
                  <a:alpha val="50000"/>
                </a:srgbClr>
              </a:solidFill>
            </a:endParaRPr>
          </a:p>
          <a:p>
            <a:pPr lvl="1"/>
            <a:r>
              <a:rPr lang="fr-FR" sz="1200" kern="0" dirty="0" err="1" smtClean="0">
                <a:solidFill>
                  <a:srgbClr val="162554">
                    <a:alpha val="50000"/>
                  </a:srgbClr>
                </a:solidFill>
              </a:rPr>
              <a:t>dbo.InsertDigitalWaveForm</a:t>
            </a:r>
            <a:endParaRPr lang="fr-FR" sz="1200" kern="0" dirty="0" smtClean="0">
              <a:solidFill>
                <a:srgbClr val="162554">
                  <a:alpha val="50000"/>
                </a:srgbClr>
              </a:solidFill>
            </a:endParaRPr>
          </a:p>
          <a:p>
            <a:pPr lvl="1"/>
            <a:r>
              <a:rPr lang="fr-FR" sz="1200" kern="0" dirty="0" err="1" smtClean="0">
                <a:solidFill>
                  <a:srgbClr val="162554">
                    <a:alpha val="50000"/>
                  </a:srgbClr>
                </a:solidFill>
              </a:rPr>
              <a:t>dbo.InsertPropBinary</a:t>
            </a:r>
            <a:endParaRPr lang="fr-FR" sz="1200" kern="0" dirty="0" smtClean="0">
              <a:solidFill>
                <a:srgbClr val="162554">
                  <a:alpha val="50000"/>
                </a:srgbClr>
              </a:solidFill>
            </a:endParaRPr>
          </a:p>
          <a:p>
            <a:pPr lvl="1"/>
            <a:r>
              <a:rPr lang="fr-FR" sz="1200" kern="0" dirty="0" err="1">
                <a:solidFill>
                  <a:srgbClr val="162554">
                    <a:alpha val="50000"/>
                  </a:srgbClr>
                </a:solidFill>
              </a:rPr>
              <a:t>dbo.InsertIviWave</a:t>
            </a:r>
            <a:endParaRPr lang="fr-FR" sz="1200" kern="0" dirty="0">
              <a:solidFill>
                <a:srgbClr val="162554">
                  <a:alpha val="50000"/>
                </a:srgbClr>
              </a:solidFill>
            </a:endParaRPr>
          </a:p>
          <a:p>
            <a:pPr marL="0" indent="-57150">
              <a:buNone/>
            </a:pPr>
            <a:endParaRPr lang="fr-FR" sz="1200" kern="0" dirty="0">
              <a:solidFill>
                <a:srgbClr val="162554">
                  <a:alpha val="50000"/>
                </a:srgbClr>
              </a:solidFill>
            </a:endParaRPr>
          </a:p>
          <a:p>
            <a:pPr marL="0" indent="-57150">
              <a:buNone/>
            </a:pPr>
            <a:r>
              <a:rPr lang="fr-FR" sz="1400" kern="0" dirty="0" smtClean="0"/>
              <a:t>SOP 57_392 </a:t>
            </a:r>
            <a:r>
              <a:rPr lang="fr-FR" sz="1400" kern="0" dirty="0" smtClean="0">
                <a:sym typeface="Wingdings" panose="05000000000000000000" pitchFamily="2" charset="2"/>
              </a:rPr>
              <a:t></a:t>
            </a:r>
            <a:r>
              <a:rPr lang="fr-FR" sz="1400" kern="0" dirty="0" smtClean="0"/>
              <a:t> </a:t>
            </a:r>
            <a:r>
              <a:rPr lang="fr-FR" sz="1400" kern="0" dirty="0" err="1" smtClean="0"/>
              <a:t>Deploiement</a:t>
            </a:r>
            <a:r>
              <a:rPr lang="fr-FR" sz="1400" kern="0" dirty="0" smtClean="0"/>
              <a:t> du </a:t>
            </a:r>
            <a:r>
              <a:rPr lang="fr-FR" sz="1400" kern="0" dirty="0" err="1" smtClean="0"/>
              <a:t>datalogging</a:t>
            </a:r>
            <a:endParaRPr lang="fr-FR" sz="1400" kern="0" dirty="0"/>
          </a:p>
          <a:p>
            <a:pPr marL="0" indent="-57150">
              <a:buNone/>
            </a:pPr>
            <a:endParaRPr lang="fr-FR" sz="1200" kern="0" dirty="0">
              <a:solidFill>
                <a:srgbClr val="162554">
                  <a:alpha val="50000"/>
                </a:srgbClr>
              </a:solidFill>
            </a:endParaRPr>
          </a:p>
          <a:p>
            <a:endParaRPr lang="fr-FR" kern="0" dirty="0" smtClean="0"/>
          </a:p>
          <a:p>
            <a:endParaRPr lang="fr-FR" kern="0" dirty="0" smtClean="0"/>
          </a:p>
          <a:p>
            <a:endParaRPr lang="fr-FR" kern="0" dirty="0" smtClean="0"/>
          </a:p>
          <a:p>
            <a:endParaRPr lang="fr-FR" kern="0" dirty="0" smtClean="0"/>
          </a:p>
          <a:p>
            <a:endParaRPr lang="fr-FR" kern="0" dirty="0" smtClean="0"/>
          </a:p>
          <a:p>
            <a:endParaRPr lang="fr-FR" kern="0" dirty="0"/>
          </a:p>
        </p:txBody>
      </p:sp>
      <p:sp>
        <p:nvSpPr>
          <p:cNvPr id="3" name="Rectangle 2"/>
          <p:cNvSpPr/>
          <p:nvPr/>
        </p:nvSpPr>
        <p:spPr bwMode="auto">
          <a:xfrm>
            <a:off x="395536" y="1792638"/>
            <a:ext cx="900100" cy="1636361"/>
          </a:xfrm>
          <a:prstGeom prst="rect">
            <a:avLst/>
          </a:prstGeom>
          <a:solidFill>
            <a:srgbClr val="B8FF65">
              <a:alpha val="44000"/>
            </a:srgbClr>
          </a:solidFill>
          <a:ln w="9525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619672" y="1772815"/>
            <a:ext cx="792088" cy="2398064"/>
          </a:xfrm>
          <a:prstGeom prst="rect">
            <a:avLst/>
          </a:prstGeom>
          <a:solidFill>
            <a:srgbClr val="B8FF65">
              <a:alpha val="44000"/>
            </a:srgbClr>
          </a:solidFill>
          <a:ln w="9525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749849" y="3781644"/>
            <a:ext cx="769972" cy="511452"/>
          </a:xfrm>
          <a:prstGeom prst="rect">
            <a:avLst/>
          </a:prstGeom>
          <a:solidFill>
            <a:srgbClr val="B8FF65">
              <a:alpha val="44000"/>
            </a:srgbClr>
          </a:solidFill>
          <a:ln w="9525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411760" y="5661248"/>
            <a:ext cx="792088" cy="720080"/>
          </a:xfrm>
          <a:prstGeom prst="rect">
            <a:avLst/>
          </a:prstGeom>
          <a:solidFill>
            <a:schemeClr val="bg1">
              <a:lumMod val="85000"/>
              <a:alpha val="44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11560" y="4437112"/>
            <a:ext cx="720080" cy="1224136"/>
          </a:xfrm>
          <a:prstGeom prst="rect">
            <a:avLst/>
          </a:prstGeom>
          <a:solidFill>
            <a:srgbClr val="B8FF65">
              <a:alpha val="44000"/>
            </a:srgbClr>
          </a:solidFill>
          <a:ln w="9525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518380" y="4437112"/>
            <a:ext cx="677356" cy="864096"/>
          </a:xfrm>
          <a:prstGeom prst="rect">
            <a:avLst/>
          </a:prstGeom>
          <a:solidFill>
            <a:srgbClr val="B8FF65">
              <a:alpha val="44000"/>
            </a:srgbClr>
          </a:solidFill>
          <a:ln w="9525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779912" y="5517232"/>
            <a:ext cx="864096" cy="1051712"/>
          </a:xfrm>
          <a:prstGeom prst="rect">
            <a:avLst/>
          </a:prstGeom>
          <a:solidFill>
            <a:schemeClr val="bg1">
              <a:lumMod val="85000"/>
              <a:alpha val="44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806200" y="3119166"/>
            <a:ext cx="837808" cy="1245937"/>
          </a:xfrm>
          <a:prstGeom prst="rect">
            <a:avLst/>
          </a:prstGeom>
          <a:solidFill>
            <a:schemeClr val="bg1">
              <a:lumMod val="85000"/>
              <a:alpha val="44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806200" y="4393512"/>
            <a:ext cx="837808" cy="1051712"/>
          </a:xfrm>
          <a:prstGeom prst="rect">
            <a:avLst/>
          </a:prstGeom>
          <a:solidFill>
            <a:schemeClr val="bg1">
              <a:lumMod val="85000"/>
              <a:alpha val="44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6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Schéma de principe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 smtClean="0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/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dirty="0"/>
              <a:t>FP2: Envoi données via </a:t>
            </a:r>
            <a:r>
              <a:rPr lang="fr-FR" dirty="0" err="1"/>
              <a:t>parser</a:t>
            </a:r>
            <a:r>
              <a:rPr lang="fr-FR" dirty="0"/>
              <a:t> FTP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16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10243" name="Picture 3" descr="d:\users\F85601A\Desktop\DataLogging2012+ (16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331" y="1772816"/>
            <a:ext cx="5874005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95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381000" lvl="1" indent="0">
              <a:buNone/>
            </a:pPr>
            <a:r>
              <a:rPr lang="fr-FR" dirty="0" smtClean="0"/>
              <a:t>Concerne les ICT &amp; </a:t>
            </a:r>
            <a:r>
              <a:rPr lang="fr-FR" dirty="0" err="1" smtClean="0"/>
              <a:t>TestStand</a:t>
            </a:r>
            <a:r>
              <a:rPr lang="fr-FR" dirty="0" smtClean="0"/>
              <a:t> 2010 ou -</a:t>
            </a:r>
            <a:endParaRPr lang="fr-FR" dirty="0"/>
          </a:p>
          <a:p>
            <a:pPr lvl="1"/>
            <a:endParaRPr lang="fr-FR" sz="1400" dirty="0" smtClean="0"/>
          </a:p>
          <a:p>
            <a:pPr marL="381000" lvl="1" indent="0">
              <a:buNone/>
            </a:pPr>
            <a:r>
              <a:rPr lang="fr-FR" sz="1400" dirty="0" smtClean="0"/>
              <a:t>Avantages:</a:t>
            </a:r>
          </a:p>
          <a:p>
            <a:pPr lvl="2"/>
            <a:r>
              <a:rPr lang="fr-FR" sz="1400" b="1" dirty="0" smtClean="0"/>
              <a:t>Solution palliative </a:t>
            </a:r>
            <a:r>
              <a:rPr lang="fr-FR" sz="1400" dirty="0" smtClean="0"/>
              <a:t>(pour les testeurs disposant de </a:t>
            </a:r>
            <a:r>
              <a:rPr lang="fr-FR" sz="1400" dirty="0" err="1" smtClean="0"/>
              <a:t>TestStand</a:t>
            </a:r>
            <a:r>
              <a:rPr lang="fr-FR" sz="1400" dirty="0" smtClean="0"/>
              <a:t>)</a:t>
            </a:r>
          </a:p>
          <a:p>
            <a:pPr lvl="2"/>
            <a:r>
              <a:rPr lang="fr-FR" sz="1400" b="1" dirty="0" smtClean="0"/>
              <a:t>Pas de changement </a:t>
            </a:r>
            <a:r>
              <a:rPr lang="fr-FR" sz="1400" dirty="0" smtClean="0"/>
              <a:t>sur les </a:t>
            </a:r>
            <a:r>
              <a:rPr lang="fr-FR" sz="1400" b="1" dirty="0" smtClean="0"/>
              <a:t>architectures</a:t>
            </a:r>
            <a:r>
              <a:rPr lang="fr-FR" sz="1400" dirty="0" smtClean="0"/>
              <a:t> de test actuelles </a:t>
            </a:r>
          </a:p>
          <a:p>
            <a:pPr marL="381000" lvl="1" indent="0">
              <a:buNone/>
            </a:pPr>
            <a:r>
              <a:rPr lang="fr-FR" sz="1400" dirty="0" smtClean="0"/>
              <a:t>Désavantages:</a:t>
            </a:r>
          </a:p>
          <a:p>
            <a:pPr lvl="2"/>
            <a:r>
              <a:rPr lang="fr-FR" sz="1400" dirty="0" smtClean="0"/>
              <a:t>Les données sont récupérées par le serveur toutes les 5 min </a:t>
            </a:r>
            <a:r>
              <a:rPr lang="fr-FR" sz="1400" dirty="0" smtClean="0">
                <a:sym typeface="Wingdings" panose="05000000000000000000" pitchFamily="2" charset="2"/>
              </a:rPr>
              <a:t> </a:t>
            </a:r>
            <a:r>
              <a:rPr lang="fr-FR" sz="1400" b="1" dirty="0" smtClean="0"/>
              <a:t>pas de temps réel</a:t>
            </a:r>
          </a:p>
          <a:p>
            <a:pPr lvl="2"/>
            <a:r>
              <a:rPr lang="fr-FR" sz="1400" b="1" dirty="0"/>
              <a:t>Blocage</a:t>
            </a:r>
            <a:r>
              <a:rPr lang="fr-FR" sz="1400" dirty="0"/>
              <a:t> des </a:t>
            </a:r>
            <a:r>
              <a:rPr lang="fr-FR" sz="1400" b="1" dirty="0" err="1"/>
              <a:t>database</a:t>
            </a:r>
            <a:r>
              <a:rPr lang="fr-FR" sz="1400" dirty="0"/>
              <a:t> Access par </a:t>
            </a:r>
            <a:r>
              <a:rPr lang="fr-FR" sz="1400" dirty="0" err="1" smtClean="0"/>
              <a:t>TestStand</a:t>
            </a:r>
            <a:endParaRPr lang="fr-FR" sz="1400" dirty="0" smtClean="0"/>
          </a:p>
          <a:p>
            <a:pPr lvl="2"/>
            <a:r>
              <a:rPr lang="fr-FR" sz="1400" b="1" dirty="0" smtClean="0"/>
              <a:t>S’adapter</a:t>
            </a:r>
            <a:r>
              <a:rPr lang="fr-FR" sz="1400" dirty="0" smtClean="0"/>
              <a:t> aux architectures (EOL </a:t>
            </a:r>
            <a:r>
              <a:rPr lang="fr-FR" sz="1400" dirty="0" err="1" smtClean="0"/>
              <a:t>Octo</a:t>
            </a:r>
            <a:r>
              <a:rPr lang="fr-FR" sz="1400" dirty="0" smtClean="0"/>
              <a:t> != EOL SMEG != ICT etc.)</a:t>
            </a:r>
          </a:p>
          <a:p>
            <a:pPr lvl="2"/>
            <a:endParaRPr lang="fr-FR" sz="1400" dirty="0" smtClean="0"/>
          </a:p>
          <a:p>
            <a:pPr marL="381000" lvl="1" indent="0">
              <a:buNone/>
            </a:pPr>
            <a:r>
              <a:rPr lang="fr-FR" sz="1400" dirty="0" smtClean="0"/>
              <a:t>Exemples:</a:t>
            </a:r>
          </a:p>
          <a:p>
            <a:pPr marL="647700" lvl="2" indent="-57150">
              <a:buNone/>
            </a:pPr>
            <a:r>
              <a:rPr lang="fr-FR" sz="1400" dirty="0" smtClean="0">
                <a:sym typeface="Wingdings" panose="05000000000000000000" pitchFamily="2" charset="2"/>
              </a:rPr>
              <a:t>T</a:t>
            </a:r>
            <a:r>
              <a:rPr lang="fr-FR" sz="1400" dirty="0" smtClean="0"/>
              <a:t>esteur ICT Handler L15</a:t>
            </a:r>
          </a:p>
          <a:p>
            <a:pPr lvl="3"/>
            <a:r>
              <a:rPr lang="fr-FR" dirty="0" err="1" smtClean="0"/>
              <a:t>Database</a:t>
            </a:r>
            <a:r>
              <a:rPr lang="fr-FR" dirty="0" smtClean="0"/>
              <a:t> non bloquée, copie </a:t>
            </a:r>
            <a:r>
              <a:rPr lang="fr-FR" dirty="0" err="1" smtClean="0"/>
              <a:t>ttes</a:t>
            </a:r>
            <a:r>
              <a:rPr lang="fr-FR" dirty="0" smtClean="0"/>
              <a:t> les 5 min </a:t>
            </a:r>
            <a:r>
              <a:rPr lang="fr-FR" dirty="0" smtClean="0">
                <a:sym typeface="Wingdings" panose="05000000000000000000" pitchFamily="2" charset="2"/>
              </a:rPr>
              <a:t> ~3s</a:t>
            </a:r>
            <a:endParaRPr lang="fr-FR" dirty="0"/>
          </a:p>
          <a:p>
            <a:pPr marL="647700" lvl="2" indent="-57150">
              <a:buNone/>
            </a:pPr>
            <a:r>
              <a:rPr lang="fr-FR" sz="1400" dirty="0" smtClean="0">
                <a:sym typeface="Wingdings" panose="05000000000000000000" pitchFamily="2" charset="2"/>
              </a:rPr>
              <a:t>T</a:t>
            </a:r>
            <a:r>
              <a:rPr lang="fr-FR" sz="1400" dirty="0" smtClean="0"/>
              <a:t>esteur EOL SMEG+06 </a:t>
            </a:r>
          </a:p>
          <a:p>
            <a:pPr lvl="3"/>
            <a:r>
              <a:rPr lang="fr-FR" dirty="0" err="1" smtClean="0"/>
              <a:t>Database</a:t>
            </a:r>
            <a:r>
              <a:rPr lang="fr-FR" dirty="0" smtClean="0"/>
              <a:t> bloquée, copie faites entre 1j et 4j </a:t>
            </a:r>
            <a:r>
              <a:rPr lang="fr-FR" dirty="0" smtClean="0">
                <a:sym typeface="Wingdings" panose="05000000000000000000" pitchFamily="2" charset="2"/>
              </a:rPr>
              <a:t> entre 1 et 3 min</a:t>
            </a:r>
          </a:p>
          <a:p>
            <a:pPr marL="647700" lvl="2" indent="-57150">
              <a:buNone/>
            </a:pPr>
            <a:r>
              <a:rPr lang="fr-FR" sz="1400" dirty="0" smtClean="0">
                <a:sym typeface="Wingdings" panose="05000000000000000000" pitchFamily="2" charset="2"/>
              </a:rPr>
              <a:t>T</a:t>
            </a:r>
            <a:r>
              <a:rPr lang="fr-FR" sz="1400" dirty="0" smtClean="0"/>
              <a:t>esteur EOL GM ERA 1</a:t>
            </a:r>
          </a:p>
          <a:p>
            <a:pPr lvl="3"/>
            <a:r>
              <a:rPr lang="fr-FR" dirty="0" err="1" smtClean="0"/>
              <a:t>Database</a:t>
            </a:r>
            <a:r>
              <a:rPr lang="fr-FR" dirty="0" smtClean="0"/>
              <a:t> bloquée, copie faites à chaque fois qu’on renomme la </a:t>
            </a:r>
            <a:r>
              <a:rPr lang="fr-FR" dirty="0" err="1" smtClean="0"/>
              <a:t>database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 smtClean="0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/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dirty="0"/>
              <a:t>FP2: Envoi données via </a:t>
            </a:r>
            <a:r>
              <a:rPr lang="fr-FR" dirty="0" err="1"/>
              <a:t>parser</a:t>
            </a:r>
            <a:r>
              <a:rPr lang="fr-FR" dirty="0"/>
              <a:t> </a:t>
            </a:r>
            <a:r>
              <a:rPr lang="fr-FR" dirty="0" smtClean="0"/>
              <a:t>FTP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17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8399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Requête de récupération de base de données Access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sz="1600" dirty="0" smtClean="0"/>
              <a:t>Projet </a:t>
            </a:r>
            <a:r>
              <a:rPr lang="fr-FR" sz="1600" dirty="0"/>
              <a:t>SSIS avec SQL Server Data Tools for Visual Studio 2013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 smtClean="0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/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dirty="0"/>
              <a:t>FP2: Envoi données via </a:t>
            </a:r>
            <a:r>
              <a:rPr lang="fr-FR" dirty="0" err="1"/>
              <a:t>parser</a:t>
            </a:r>
            <a:r>
              <a:rPr lang="fr-FR" dirty="0"/>
              <a:t> FTP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18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0808"/>
            <a:ext cx="5688632" cy="4698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167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405880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 dirty="0" smtClean="0"/>
              <a:t>Schéma de principe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19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sp>
        <p:nvSpPr>
          <p:cNvPr id="10" name="Titre 2"/>
          <p:cNvSpPr txBox="1">
            <a:spLocks/>
          </p:cNvSpPr>
          <p:nvPr/>
        </p:nvSpPr>
        <p:spPr bwMode="auto">
          <a:xfrm>
            <a:off x="1547664" y="116632"/>
            <a:ext cx="5976664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kumimoji="0" lang="it-IT" sz="2300" b="0" i="0" u="none" strike="noStrike" kern="0" cap="none" spc="0" normalizeH="0" baseline="0" noProof="0" dirty="0" smtClean="0">
                <a:ln>
                  <a:noFill/>
                </a:ln>
                <a:solidFill>
                  <a:srgbClr val="1B2959"/>
                </a:solidFill>
                <a:effectLst/>
                <a:uLnTx/>
                <a:uFillTx/>
                <a:latin typeface="Helvetica"/>
                <a:ea typeface="ヒラギノ角ゴ Pro W3" charset="-128"/>
                <a:cs typeface="Helvetica"/>
              </a:defRPr>
            </a:lvl1pPr>
            <a:lvl2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2pPr>
            <a:lvl3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3pPr>
            <a:lvl4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4pPr>
            <a:lvl5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5pPr>
            <a:lvl6pPr marL="4572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6pPr>
            <a:lvl7pPr marL="9144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7pPr>
            <a:lvl8pPr marL="13716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8pPr>
            <a:lvl9pPr marL="18288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9pPr>
          </a:lstStyle>
          <a:p>
            <a:pPr algn="ctr"/>
            <a:r>
              <a:rPr lang="fr-FR" altLang="en-US" smtClean="0">
                <a:latin typeface="Helvetica" pitchFamily="34" charset="0"/>
                <a:ea typeface="ヒラギノ角ゴ Pro W3"/>
                <a:cs typeface="Helvetica" pitchFamily="34" charset="0"/>
              </a:rPr>
              <a:t>Déploiement du datalogging &amp;</a:t>
            </a:r>
            <a:br>
              <a:rPr lang="fr-FR" altLang="en-US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smtClean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smtClean="0">
                <a:latin typeface="Helvetica" pitchFamily="34" charset="0"/>
                <a:ea typeface="ヒラギノ角ゴ Pro W3"/>
                <a:cs typeface="Helvetica" pitchFamily="34" charset="0"/>
              </a:rPr>
              <a:t>FP3.1: Transformation &amp; filtrage des données</a:t>
            </a:r>
            <a:endParaRPr lang="fr-FR" altLang="en-US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pic>
        <p:nvPicPr>
          <p:cNvPr id="11268" name="Picture 4" descr="d:\users\F85601A\Desktop\DataLogging2012+ (17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659" y="1772816"/>
            <a:ext cx="5961677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0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1403648" y="1587723"/>
            <a:ext cx="6278563" cy="40735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+mj-lt"/>
              <a:buAutoNum type="arabicPeriod"/>
            </a:pPr>
            <a:endParaRPr lang="fr-FR" altLang="en-US" dirty="0" smtClean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endParaRPr lang="fr-FR" altLang="en-US" dirty="0" smtClean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endParaRPr lang="fr-FR" altLang="en-US" dirty="0" smtClean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Introduction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r>
              <a:rPr lang="fr-FR" dirty="0" smtClean="0"/>
              <a:t>Exigences QS 9000 - ISO TS 16949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Spécifications</a:t>
            </a:r>
            <a:endParaRPr lang="fr-FR" altLang="en-US" dirty="0" smtClean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Logiciels utilisés</a:t>
            </a:r>
            <a:endParaRPr lang="fr-FR" altLang="en-US" dirty="0" smtClean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Etat de l’existant</a:t>
            </a:r>
            <a:endParaRPr lang="fr-FR" altLang="en-US" dirty="0" smtClean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Analyse</a:t>
            </a:r>
            <a:endParaRPr lang="fr-FR" altLang="en-US" dirty="0" smtClean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Fonctions du système</a:t>
            </a:r>
            <a:endParaRPr lang="fr-FR" altLang="en-US" dirty="0" smtClean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Perspectives d’amélioration</a:t>
            </a:r>
          </a:p>
          <a:p>
            <a:pPr>
              <a:buFont typeface="+mj-lt"/>
              <a:buAutoNum type="arabicPeriod"/>
            </a:pP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Gestion de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projet</a:t>
            </a:r>
            <a:endParaRPr lang="fr-FR" altLang="en-US" dirty="0" smtClean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endParaRPr lang="fr-FR" altLang="en-US" dirty="0" smtClean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endParaRPr lang="en-US" altLang="en-US" dirty="0" smtClean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9219" name="Titre 2"/>
          <p:cNvSpPr>
            <a:spLocks noGrp="1"/>
          </p:cNvSpPr>
          <p:nvPr>
            <p:ph type="title"/>
          </p:nvPr>
        </p:nvSpPr>
        <p:spPr bwMode="auto">
          <a:xfrm>
            <a:off x="1835696" y="476672"/>
            <a:ext cx="5616624" cy="468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err="1" smtClean="0">
                <a:latin typeface="Helvetica" pitchFamily="34" charset="0"/>
                <a:ea typeface="ヒラギノ角ゴ Pro W3"/>
                <a:cs typeface="Helvetica" pitchFamily="34" charset="0"/>
              </a:rPr>
              <a:t>Datalog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 &amp; Centralisation</a:t>
            </a: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44F66A-0E82-4FB4-A195-445FB89871E4}" type="slidenum">
              <a:rPr lang="it-IT" smtClean="0"/>
              <a:pPr>
                <a:defRPr/>
              </a:pPr>
              <a:t>2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sp>
        <p:nvSpPr>
          <p:cNvPr id="5" name="AutoShape 6" descr="Résultat de recherche d'images pour &quot;business intelligenc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Résultat de recherche d'images pour &quot;business intelligence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619" y="1124744"/>
            <a:ext cx="4128119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Architecture base de données d’importation Production 			</a:t>
            </a:r>
            <a:r>
              <a:rPr lang="fr-FR" sz="1200" dirty="0" smtClean="0"/>
              <a:t>	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547664" y="116632"/>
            <a:ext cx="5976664" cy="108012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 smtClean="0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 &amp;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FP3.1: Transformation &amp; filtrage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20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sp>
        <p:nvSpPr>
          <p:cNvPr id="2" name="ZoneTexte 1"/>
          <p:cNvSpPr txBox="1"/>
          <p:nvPr/>
        </p:nvSpPr>
        <p:spPr bwMode="auto">
          <a:xfrm>
            <a:off x="1259632" y="4185505"/>
            <a:ext cx="1656184" cy="323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fr-FR" sz="1200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Schéma ICT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2900068" cy="2232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844824"/>
            <a:ext cx="3888432" cy="2220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 bwMode="auto">
          <a:xfrm>
            <a:off x="5400092" y="4185505"/>
            <a:ext cx="1656184" cy="323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fr-FR" sz="1200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Schéma </a:t>
            </a:r>
            <a:r>
              <a:rPr lang="fr-FR" sz="1200" dirty="0" err="1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Telematic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14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53234"/>
            <a:ext cx="3830772" cy="4498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1600" dirty="0" smtClean="0"/>
              <a:t>Projet SSIS avec SQL Server Data Tools for Visual Studio 2013</a:t>
            </a:r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21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cxnSp>
        <p:nvCxnSpPr>
          <p:cNvPr id="8" name="Connecteur droit avec flèche 7"/>
          <p:cNvCxnSpPr>
            <a:endCxn id="21507" idx="1"/>
          </p:cNvCxnSpPr>
          <p:nvPr/>
        </p:nvCxnSpPr>
        <p:spPr bwMode="auto">
          <a:xfrm flipV="1">
            <a:off x="2051720" y="3945517"/>
            <a:ext cx="2804844" cy="171573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564" y="2121772"/>
            <a:ext cx="3675876" cy="3647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973" y="2152042"/>
            <a:ext cx="2664296" cy="3617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Connecteur droit avec flèche 11"/>
          <p:cNvCxnSpPr>
            <a:endCxn id="1027" idx="1"/>
          </p:cNvCxnSpPr>
          <p:nvPr/>
        </p:nvCxnSpPr>
        <p:spPr bwMode="auto">
          <a:xfrm flipV="1">
            <a:off x="4139952" y="3960652"/>
            <a:ext cx="1426021" cy="170059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ZoneTexte 6"/>
          <p:cNvSpPr txBox="1"/>
          <p:nvPr/>
        </p:nvSpPr>
        <p:spPr bwMode="auto">
          <a:xfrm>
            <a:off x="1590842" y="1423848"/>
            <a:ext cx="1440160" cy="329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fr-FR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Control flow</a:t>
            </a:r>
            <a:endParaRPr lang="en-US" sz="2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7" name="ZoneTexte 16"/>
          <p:cNvSpPr txBox="1"/>
          <p:nvPr/>
        </p:nvSpPr>
        <p:spPr bwMode="auto">
          <a:xfrm>
            <a:off x="5974422" y="1714994"/>
            <a:ext cx="1440160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fr-FR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Data flow</a:t>
            </a:r>
            <a:endParaRPr lang="en-US" sz="2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itre 2"/>
          <p:cNvSpPr txBox="1">
            <a:spLocks/>
          </p:cNvSpPr>
          <p:nvPr/>
        </p:nvSpPr>
        <p:spPr bwMode="auto">
          <a:xfrm>
            <a:off x="1547664" y="116632"/>
            <a:ext cx="5976664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kumimoji="0" lang="it-IT" sz="2300" b="0" i="0" u="none" strike="noStrike" kern="0" cap="none" spc="0" normalizeH="0" baseline="0" noProof="0" dirty="0" smtClean="0">
                <a:ln>
                  <a:noFill/>
                </a:ln>
                <a:solidFill>
                  <a:srgbClr val="1B2959"/>
                </a:solidFill>
                <a:effectLst/>
                <a:uLnTx/>
                <a:uFillTx/>
                <a:latin typeface="Helvetica"/>
                <a:ea typeface="ヒラギノ角ゴ Pro W3" charset="-128"/>
                <a:cs typeface="Helvetica"/>
              </a:defRPr>
            </a:lvl1pPr>
            <a:lvl2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2pPr>
            <a:lvl3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3pPr>
            <a:lvl4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4pPr>
            <a:lvl5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5pPr>
            <a:lvl6pPr marL="4572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6pPr>
            <a:lvl7pPr marL="9144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7pPr>
            <a:lvl8pPr marL="13716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8pPr>
            <a:lvl9pPr marL="18288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9pPr>
          </a:lstStyle>
          <a:p>
            <a:pPr algn="ctr"/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 smtClean="0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 &amp;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FP3.1: Transformation &amp; filtrage des données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89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Schéma de principe</a:t>
            </a: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619672" y="476250"/>
            <a:ext cx="590465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FP3.2: Transformation &amp; filtrage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22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12291" name="Picture 3" descr="d:\users\F85601A\Desktop\DataLogging2012+ (18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0808"/>
            <a:ext cx="5976664" cy="490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7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Données venant de </a:t>
            </a:r>
            <a:r>
              <a:rPr lang="fr-FR" dirty="0" err="1" smtClean="0"/>
              <a:t>TestStand</a:t>
            </a:r>
            <a:r>
              <a:rPr lang="fr-FR" dirty="0" smtClean="0"/>
              <a:t> 2012 ou +</a:t>
            </a:r>
          </a:p>
          <a:p>
            <a:pPr lvl="1"/>
            <a:r>
              <a:rPr lang="fr-FR" sz="1400" dirty="0"/>
              <a:t>Jointures en fonction de la liste de STATION_ID </a:t>
            </a:r>
            <a:endParaRPr lang="fr-FR" sz="1400" dirty="0" smtClean="0"/>
          </a:p>
          <a:p>
            <a:pPr lvl="2"/>
            <a:r>
              <a:rPr lang="fr-FR" sz="1050" dirty="0" smtClean="0">
                <a:sym typeface="Wingdings" panose="05000000000000000000" pitchFamily="2" charset="2"/>
              </a:rPr>
              <a:t> </a:t>
            </a:r>
            <a:r>
              <a:rPr lang="fr-FR" sz="1050" dirty="0">
                <a:sym typeface="Wingdings" panose="05000000000000000000" pitchFamily="2" charset="2"/>
              </a:rPr>
              <a:t>déterminé par </a:t>
            </a:r>
            <a:r>
              <a:rPr lang="fr-FR" sz="1050" dirty="0" smtClean="0">
                <a:sym typeface="Wingdings" panose="05000000000000000000" pitchFamily="2" charset="2"/>
              </a:rPr>
              <a:t>TYPE_EXPORT &amp; TYPE_PRODUCTION</a:t>
            </a:r>
            <a:endParaRPr lang="fr-FR" sz="1050" dirty="0" smtClean="0"/>
          </a:p>
          <a:p>
            <a:pPr lvl="1"/>
            <a:r>
              <a:rPr lang="fr-FR" sz="1400" dirty="0" err="1" smtClean="0"/>
              <a:t>TestStand</a:t>
            </a:r>
            <a:r>
              <a:rPr lang="fr-FR" sz="1400" dirty="0" smtClean="0"/>
              <a:t> 2012 peut être présent sur </a:t>
            </a:r>
            <a:r>
              <a:rPr lang="fr-FR" sz="1400" dirty="0" smtClean="0">
                <a:sym typeface="Wingdings" panose="05000000000000000000" pitchFamily="2" charset="2"/>
              </a:rPr>
              <a:t></a:t>
            </a:r>
            <a:r>
              <a:rPr lang="fr-FR" sz="1400" dirty="0" smtClean="0"/>
              <a:t> APF, EOL, Vision, </a:t>
            </a:r>
            <a:r>
              <a:rPr lang="fr-FR" sz="1400" dirty="0" err="1" smtClean="0"/>
              <a:t>Screnning</a:t>
            </a:r>
            <a:r>
              <a:rPr lang="fr-FR" sz="1400" dirty="0" smtClean="0"/>
              <a:t>, Flasher &amp; </a:t>
            </a:r>
            <a:r>
              <a:rPr lang="fr-FR" sz="1400" dirty="0" err="1" smtClean="0"/>
              <a:t>Boundary</a:t>
            </a:r>
            <a:r>
              <a:rPr lang="fr-FR" sz="1400" dirty="0" smtClean="0"/>
              <a:t> Scan</a:t>
            </a:r>
          </a:p>
          <a:p>
            <a:endParaRPr lang="fr-FR" sz="1400" dirty="0"/>
          </a:p>
          <a:p>
            <a:endParaRPr lang="fr-FR" sz="1400" dirty="0" smtClean="0"/>
          </a:p>
          <a:p>
            <a:endParaRPr lang="fr-FR" sz="1400" dirty="0"/>
          </a:p>
          <a:p>
            <a:endParaRPr lang="fr-FR" sz="1400" dirty="0" smtClean="0"/>
          </a:p>
          <a:p>
            <a:endParaRPr lang="fr-FR" sz="1400" dirty="0"/>
          </a:p>
          <a:p>
            <a:endParaRPr lang="fr-FR" sz="1400" dirty="0" smtClean="0"/>
          </a:p>
          <a:p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sz="1400" dirty="0" smtClean="0"/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sz="1400" dirty="0" smtClean="0"/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sz="1400" dirty="0" smtClean="0"/>
          </a:p>
          <a:p>
            <a:pPr lvl="1"/>
            <a:r>
              <a:rPr lang="fr-FR" sz="1400" dirty="0" smtClean="0"/>
              <a:t>Appel de la procédure stockée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dbo.LeadDataFlowFromTestStand</a:t>
            </a:r>
            <a:r>
              <a:rPr lang="fr-FR" sz="1400" b="1" dirty="0" smtClean="0"/>
              <a:t> </a:t>
            </a:r>
            <a:r>
              <a:rPr lang="fr-FR" sz="1400" dirty="0" smtClean="0"/>
              <a:t>toutes les 10 minutes</a:t>
            </a:r>
          </a:p>
          <a:p>
            <a:endParaRPr lang="fr-FR" sz="1400" dirty="0"/>
          </a:p>
          <a:p>
            <a:endParaRPr lang="fr-FR" sz="1400" dirty="0" smtClean="0"/>
          </a:p>
          <a:p>
            <a:endParaRPr lang="fr-FR" sz="1400" dirty="0"/>
          </a:p>
          <a:p>
            <a:endParaRPr lang="fr-FR" sz="1400" dirty="0" smtClean="0"/>
          </a:p>
          <a:p>
            <a:endParaRPr lang="fr-FR" sz="1400" dirty="0"/>
          </a:p>
          <a:p>
            <a:endParaRPr lang="fr-FR" sz="1400" dirty="0" smtClean="0"/>
          </a:p>
          <a:p>
            <a:endParaRPr lang="fr-FR" sz="1400" dirty="0"/>
          </a:p>
          <a:p>
            <a:endParaRPr lang="fr-FR" sz="1400" dirty="0" smtClean="0"/>
          </a:p>
          <a:p>
            <a:endParaRPr lang="fr-FR" sz="1400" dirty="0"/>
          </a:p>
          <a:p>
            <a:endParaRPr lang="fr-FR" sz="1400" dirty="0" smtClean="0"/>
          </a:p>
          <a:p>
            <a:pPr marL="381000" lvl="1" indent="0">
              <a:buNone/>
            </a:pPr>
            <a:endParaRPr lang="fr-FR" sz="1400" dirty="0" smtClean="0"/>
          </a:p>
          <a:p>
            <a:endParaRPr lang="fr-FR" dirty="0"/>
          </a:p>
          <a:p>
            <a:pPr lvl="1"/>
            <a:endParaRPr lang="fr-FR" sz="1400" b="1" dirty="0" smtClean="0"/>
          </a:p>
          <a:p>
            <a:pPr lvl="1"/>
            <a:endParaRPr lang="fr-FR" sz="1400" b="1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619672" y="476250"/>
            <a:ext cx="590465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FP3.2: Transformation &amp; filtrage des données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23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10251" name="Picture 11" descr="d:\users\F85601A\Desktop\LeadDataFlow (4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42" y="2916118"/>
            <a:ext cx="4912530" cy="281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48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Architecture base de données </a:t>
            </a:r>
            <a:r>
              <a:rPr lang="fr-FR" dirty="0" err="1" smtClean="0"/>
              <a:t>DMCapabiliteRetest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1400" dirty="0" smtClean="0"/>
              <a:t>Actuellement 166 763 488 </a:t>
            </a:r>
            <a:r>
              <a:rPr lang="fr-FR" sz="1400" dirty="0"/>
              <a:t>lignes </a:t>
            </a:r>
            <a:r>
              <a:rPr lang="fr-FR" sz="1400" dirty="0" smtClean="0">
                <a:sym typeface="Wingdings" panose="05000000000000000000" pitchFamily="2" charset="2"/>
              </a:rPr>
              <a:t> </a:t>
            </a:r>
            <a:r>
              <a:rPr lang="fr-FR" sz="1400" b="1" dirty="0" smtClean="0"/>
              <a:t>FACT_MEASURE_ICT</a:t>
            </a:r>
            <a:r>
              <a:rPr lang="fr-FR" sz="1400" dirty="0" smtClean="0"/>
              <a:t> </a:t>
            </a:r>
            <a:r>
              <a:rPr lang="fr-FR" sz="1400" dirty="0" smtClean="0">
                <a:sym typeface="Wingdings" panose="05000000000000000000" pitchFamily="2" charset="2"/>
              </a:rPr>
              <a:t> </a:t>
            </a:r>
            <a:r>
              <a:rPr lang="fr-FR" sz="1400" b="1" dirty="0" smtClean="0">
                <a:sym typeface="Wingdings" panose="05000000000000000000" pitchFamily="2" charset="2"/>
              </a:rPr>
              <a:t>600 Mo</a:t>
            </a:r>
            <a:r>
              <a:rPr lang="fr-FR" sz="1400" dirty="0" smtClean="0">
                <a:sym typeface="Wingdings" panose="05000000000000000000" pitchFamily="2" charset="2"/>
              </a:rPr>
              <a:t> de données (</a:t>
            </a:r>
            <a:r>
              <a:rPr lang="fr-FR" sz="1400" b="1" dirty="0" smtClean="0">
                <a:sym typeface="Wingdings" panose="05000000000000000000" pitchFamily="2" charset="2"/>
              </a:rPr>
              <a:t>20 jours </a:t>
            </a:r>
            <a:r>
              <a:rPr lang="fr-FR" sz="1400" dirty="0" smtClean="0">
                <a:sym typeface="Wingdings" panose="05000000000000000000" pitchFamily="2" charset="2"/>
              </a:rPr>
              <a:t>de </a:t>
            </a:r>
            <a:r>
              <a:rPr lang="fr-FR" sz="1400" dirty="0" err="1" smtClean="0">
                <a:sym typeface="Wingdings" panose="05000000000000000000" pitchFamily="2" charset="2"/>
              </a:rPr>
              <a:t>prod</a:t>
            </a:r>
            <a:r>
              <a:rPr lang="fr-FR" sz="1400" dirty="0" smtClean="0">
                <a:sym typeface="Wingdings" panose="05000000000000000000" pitchFamily="2" charset="2"/>
              </a:rPr>
              <a:t>)</a:t>
            </a: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1400" dirty="0"/>
              <a:t>Actuellement </a:t>
            </a:r>
            <a:r>
              <a:rPr lang="fr-FR" sz="1400" dirty="0" smtClean="0"/>
              <a:t>402 489 974 </a:t>
            </a:r>
            <a:r>
              <a:rPr lang="fr-FR" sz="1400" dirty="0"/>
              <a:t>lignes dans </a:t>
            </a:r>
            <a:r>
              <a:rPr lang="fr-FR" sz="1400" b="1" dirty="0" smtClean="0"/>
              <a:t>FACT_MEASURE_EOL</a:t>
            </a:r>
            <a:r>
              <a:rPr lang="fr-FR" sz="1400" dirty="0" smtClean="0"/>
              <a:t> </a:t>
            </a:r>
            <a:r>
              <a:rPr lang="fr-FR" sz="1400">
                <a:sym typeface="Wingdings" panose="05000000000000000000" pitchFamily="2" charset="2"/>
              </a:rPr>
              <a:t> </a:t>
            </a:r>
            <a:r>
              <a:rPr lang="fr-FR" sz="1400" b="1" smtClean="0">
                <a:sym typeface="Wingdings" panose="05000000000000000000" pitchFamily="2" charset="2"/>
              </a:rPr>
              <a:t>12</a:t>
            </a:r>
            <a:r>
              <a:rPr lang="fr-FR" sz="1400" smtClean="0">
                <a:sym typeface="Wingdings" panose="05000000000000000000" pitchFamily="2" charset="2"/>
              </a:rPr>
              <a:t> </a:t>
            </a:r>
            <a:r>
              <a:rPr lang="fr-FR" sz="1400" b="1" dirty="0">
                <a:sym typeface="Wingdings" panose="05000000000000000000" pitchFamily="2" charset="2"/>
              </a:rPr>
              <a:t>Go</a:t>
            </a:r>
            <a:r>
              <a:rPr lang="fr-FR" sz="1400" dirty="0">
                <a:sym typeface="Wingdings" panose="05000000000000000000" pitchFamily="2" charset="2"/>
              </a:rPr>
              <a:t> de données </a:t>
            </a:r>
            <a:r>
              <a:rPr lang="fr-FR" sz="1400" dirty="0" smtClean="0">
                <a:sym typeface="Wingdings" panose="05000000000000000000" pitchFamily="2" charset="2"/>
              </a:rPr>
              <a:t>(</a:t>
            </a:r>
            <a:r>
              <a:rPr lang="fr-FR" sz="1400" b="1" dirty="0" smtClean="0">
                <a:sym typeface="Wingdings" panose="05000000000000000000" pitchFamily="2" charset="2"/>
              </a:rPr>
              <a:t>50 </a:t>
            </a:r>
            <a:r>
              <a:rPr lang="fr-FR" sz="1400" b="1" dirty="0">
                <a:sym typeface="Wingdings" panose="05000000000000000000" pitchFamily="2" charset="2"/>
              </a:rPr>
              <a:t>jours </a:t>
            </a:r>
            <a:r>
              <a:rPr lang="fr-FR" sz="1400" dirty="0">
                <a:sym typeface="Wingdings" panose="05000000000000000000" pitchFamily="2" charset="2"/>
              </a:rPr>
              <a:t>de </a:t>
            </a:r>
            <a:r>
              <a:rPr lang="fr-FR" sz="1400" dirty="0" err="1">
                <a:sym typeface="Wingdings" panose="05000000000000000000" pitchFamily="2" charset="2"/>
              </a:rPr>
              <a:t>prod</a:t>
            </a:r>
            <a:r>
              <a:rPr lang="fr-FR" sz="1400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r>
              <a:rPr lang="fr-FR" sz="1400" b="1" dirty="0" smtClean="0"/>
              <a:t>Full Back up</a:t>
            </a:r>
            <a:r>
              <a:rPr lang="fr-FR" sz="1400" dirty="0" smtClean="0"/>
              <a:t> de la base de données </a:t>
            </a:r>
            <a:r>
              <a:rPr lang="fr-FR" sz="1400" b="1" dirty="0" smtClean="0"/>
              <a:t>tous les jours à 12:15</a:t>
            </a:r>
          </a:p>
          <a:p>
            <a:pPr marL="0" indent="0">
              <a:buNone/>
            </a:pPr>
            <a:r>
              <a:rPr lang="fr-FR" sz="1400" b="1" dirty="0" smtClean="0"/>
              <a:t>Log Back up </a:t>
            </a:r>
            <a:r>
              <a:rPr lang="fr-FR" sz="1400" dirty="0" smtClean="0"/>
              <a:t>de </a:t>
            </a:r>
            <a:r>
              <a:rPr lang="fr-FR" sz="1400" dirty="0"/>
              <a:t>la base de données </a:t>
            </a:r>
            <a:r>
              <a:rPr lang="fr-FR" sz="1400" b="1" dirty="0" smtClean="0"/>
              <a:t>toutes les heures</a:t>
            </a:r>
            <a:endParaRPr lang="fr-FR" sz="1400" b="1" dirty="0"/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 smtClean="0"/>
          </a:p>
          <a:p>
            <a:pPr lvl="1"/>
            <a:endParaRPr lang="fr-FR" sz="1400" b="1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619672" y="476250"/>
            <a:ext cx="5976664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FP3: </a:t>
            </a: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Transformation &amp; filtrage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24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10247" name="Picture 7" descr="d:\users\F85601A\Desktop\FACT_MEASURE_ICT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1195907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:\users\F85601A\Desktop\FACT_MEASURE_IC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772816"/>
            <a:ext cx="1192921" cy="2442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/>
          <p:cNvCxnSpPr>
            <a:stCxn id="10247" idx="3"/>
            <a:endCxn id="6146" idx="1"/>
          </p:cNvCxnSpPr>
          <p:nvPr/>
        </p:nvCxnSpPr>
        <p:spPr bwMode="auto">
          <a:xfrm flipV="1">
            <a:off x="1447427" y="2993896"/>
            <a:ext cx="460277" cy="305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Connecteur droit avec flèche 15"/>
          <p:cNvCxnSpPr/>
          <p:nvPr/>
        </p:nvCxnSpPr>
        <p:spPr bwMode="auto">
          <a:xfrm>
            <a:off x="6547806" y="3127780"/>
            <a:ext cx="645507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Connecteur droit avec flèche 18"/>
          <p:cNvCxnSpPr>
            <a:endCxn id="6150" idx="3"/>
          </p:cNvCxnSpPr>
          <p:nvPr/>
        </p:nvCxnSpPr>
        <p:spPr bwMode="auto">
          <a:xfrm flipH="1" flipV="1">
            <a:off x="5033591" y="3124384"/>
            <a:ext cx="576828" cy="339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6150" name="Picture 6" descr="d:\users\F85601A\Desktop\Untitled Diagra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772816"/>
            <a:ext cx="1181671" cy="2703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d:\users\F85601A\Desktop\Untitled Diagram (1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19" y="1776212"/>
            <a:ext cx="1181671" cy="2703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:\users\F85601A\Desktop\Untitled Diagram (2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313" y="1776212"/>
            <a:ext cx="1181671" cy="2703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 bwMode="auto">
          <a:xfrm>
            <a:off x="5769206" y="4480346"/>
            <a:ext cx="891026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fr-FR" sz="1200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8719 o/ligne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ZoneTexte 27"/>
          <p:cNvSpPr txBox="1"/>
          <p:nvPr/>
        </p:nvSpPr>
        <p:spPr bwMode="auto">
          <a:xfrm>
            <a:off x="417425" y="4192314"/>
            <a:ext cx="842207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fr-FR" sz="1200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696 o/ligne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ZoneTexte 28"/>
          <p:cNvSpPr txBox="1"/>
          <p:nvPr/>
        </p:nvSpPr>
        <p:spPr bwMode="auto">
          <a:xfrm>
            <a:off x="2119064" y="4253420"/>
            <a:ext cx="770199" cy="323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fr-FR" sz="1200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Archivage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ZoneTexte 30"/>
          <p:cNvSpPr txBox="1"/>
          <p:nvPr/>
        </p:nvSpPr>
        <p:spPr bwMode="auto">
          <a:xfrm>
            <a:off x="7452320" y="4545545"/>
            <a:ext cx="770199" cy="323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fr-FR" sz="1200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Archivage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2" name="ZoneTexte 31"/>
          <p:cNvSpPr txBox="1"/>
          <p:nvPr/>
        </p:nvSpPr>
        <p:spPr bwMode="auto">
          <a:xfrm>
            <a:off x="3893008" y="4472314"/>
            <a:ext cx="1099493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fr-FR" sz="1200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Gestion erreurs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76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9" grpId="0"/>
      <p:bldP spid="31" grpId="0"/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Schéma de principe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/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FP4: Paramétrage des testeurs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25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20482" name="Picture 2" descr="d:\users\F85601A\Desktop\DataLogging2012+ (2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0807"/>
            <a:ext cx="6048672" cy="496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15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Paramètres </a:t>
            </a:r>
            <a:r>
              <a:rPr lang="fr-FR" dirty="0"/>
              <a:t>des testeurs centralisées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 smtClean="0"/>
          </a:p>
          <a:p>
            <a:pPr lvl="1"/>
            <a:endParaRPr lang="fr-FR" sz="1400" b="1" dirty="0"/>
          </a:p>
          <a:p>
            <a:pPr lvl="1"/>
            <a:endParaRPr lang="fr-FR" sz="1400" b="1" dirty="0" smtClean="0"/>
          </a:p>
          <a:p>
            <a:pPr lvl="1"/>
            <a:r>
              <a:rPr lang="fr-FR" sz="1400" b="1" dirty="0" smtClean="0"/>
              <a:t>ID</a:t>
            </a:r>
            <a:r>
              <a:rPr lang="fr-FR" sz="1400" dirty="0" smtClean="0"/>
              <a:t> 		</a:t>
            </a:r>
            <a:r>
              <a:rPr lang="fr-FR" sz="1400" dirty="0" smtClean="0">
                <a:sym typeface="Wingdings" panose="05000000000000000000" pitchFamily="2" charset="2"/>
              </a:rPr>
              <a:t> N°TST du testeur</a:t>
            </a:r>
          </a:p>
          <a:p>
            <a:pPr lvl="1"/>
            <a:r>
              <a:rPr lang="fr-FR" sz="1400" b="1" dirty="0" smtClean="0">
                <a:sym typeface="Wingdings" panose="05000000000000000000" pitchFamily="2" charset="2"/>
              </a:rPr>
              <a:t>CITU</a:t>
            </a:r>
            <a:r>
              <a:rPr lang="fr-FR" sz="1400" dirty="0" smtClean="0">
                <a:sym typeface="Wingdings" panose="05000000000000000000" pitchFamily="2" charset="2"/>
              </a:rPr>
              <a:t> 		 N°CITU du PC</a:t>
            </a:r>
          </a:p>
          <a:p>
            <a:pPr lvl="1"/>
            <a:r>
              <a:rPr lang="fr-FR" sz="1400" b="1" dirty="0" smtClean="0">
                <a:sym typeface="Wingdings" panose="05000000000000000000" pitchFamily="2" charset="2"/>
              </a:rPr>
              <a:t>IP</a:t>
            </a:r>
            <a:r>
              <a:rPr lang="fr-FR" sz="1400" dirty="0" smtClean="0">
                <a:sym typeface="Wingdings" panose="05000000000000000000" pitchFamily="2" charset="2"/>
              </a:rPr>
              <a:t> 		 adresse IP ou DNS</a:t>
            </a:r>
          </a:p>
          <a:p>
            <a:pPr lvl="1"/>
            <a:r>
              <a:rPr lang="fr-FR" sz="1400" b="1" dirty="0" smtClean="0">
                <a:sym typeface="Wingdings" panose="05000000000000000000" pitchFamily="2" charset="2"/>
              </a:rPr>
              <a:t>STATION_ID</a:t>
            </a:r>
            <a:r>
              <a:rPr lang="fr-FR" sz="1400" dirty="0" smtClean="0">
                <a:sym typeface="Wingdings" panose="05000000000000000000" pitchFamily="2" charset="2"/>
              </a:rPr>
              <a:t> 	 Nom du PC donné par </a:t>
            </a:r>
            <a:r>
              <a:rPr lang="fr-FR" sz="1400" dirty="0" err="1" smtClean="0">
                <a:sym typeface="Wingdings" panose="05000000000000000000" pitchFamily="2" charset="2"/>
              </a:rPr>
              <a:t>TestStand</a:t>
            </a:r>
            <a:r>
              <a:rPr lang="fr-FR" sz="1400" dirty="0" smtClean="0">
                <a:sym typeface="Wingdings" panose="05000000000000000000" pitchFamily="2" charset="2"/>
              </a:rPr>
              <a:t> ou Tracabilite_01.mtl</a:t>
            </a:r>
          </a:p>
          <a:p>
            <a:pPr lvl="1"/>
            <a:r>
              <a:rPr lang="fr-FR" sz="1400" b="1" dirty="0" smtClean="0">
                <a:sym typeface="Wingdings" panose="05000000000000000000" pitchFamily="2" charset="2"/>
              </a:rPr>
              <a:t>LOGIN</a:t>
            </a:r>
            <a:r>
              <a:rPr lang="fr-FR" sz="1400" dirty="0" smtClean="0">
                <a:sym typeface="Wingdings" panose="05000000000000000000" pitchFamily="2" charset="2"/>
              </a:rPr>
              <a:t> 		 Identifiant du PC</a:t>
            </a:r>
          </a:p>
          <a:p>
            <a:pPr lvl="1"/>
            <a:r>
              <a:rPr lang="fr-FR" sz="1400" b="1" dirty="0" smtClean="0">
                <a:sym typeface="Wingdings" panose="05000000000000000000" pitchFamily="2" charset="2"/>
              </a:rPr>
              <a:t>PASSWORD</a:t>
            </a:r>
            <a:r>
              <a:rPr lang="fr-FR" sz="1400" dirty="0" smtClean="0">
                <a:sym typeface="Wingdings" panose="05000000000000000000" pitchFamily="2" charset="2"/>
              </a:rPr>
              <a:t> 	 Mot de passe du PC</a:t>
            </a:r>
          </a:p>
          <a:p>
            <a:pPr lvl="1"/>
            <a:r>
              <a:rPr lang="fr-FR" sz="1400" b="1" dirty="0" smtClean="0">
                <a:sym typeface="Wingdings" panose="05000000000000000000" pitchFamily="2" charset="2"/>
              </a:rPr>
              <a:t>LOCATION</a:t>
            </a:r>
            <a:r>
              <a:rPr lang="fr-FR" sz="1400" dirty="0" smtClean="0">
                <a:sym typeface="Wingdings" panose="05000000000000000000" pitchFamily="2" charset="2"/>
              </a:rPr>
              <a:t> 	 Répertoire contenant les base de données Access</a:t>
            </a:r>
          </a:p>
          <a:p>
            <a:pPr lvl="1"/>
            <a:r>
              <a:rPr lang="fr-FR" sz="1400" b="1" dirty="0" smtClean="0">
                <a:sym typeface="Wingdings" panose="05000000000000000000" pitchFamily="2" charset="2"/>
              </a:rPr>
              <a:t>TYPE_IMPORT</a:t>
            </a:r>
            <a:r>
              <a:rPr lang="fr-FR" sz="1400" dirty="0" smtClean="0">
                <a:sym typeface="Wingdings" panose="05000000000000000000" pitchFamily="2" charset="2"/>
              </a:rPr>
              <a:t> 	 importation depuis </a:t>
            </a:r>
            <a:r>
              <a:rPr lang="fr-FR" sz="1400" b="1" dirty="0" smtClean="0">
                <a:sym typeface="Wingdings" panose="05000000000000000000" pitchFamily="2" charset="2"/>
              </a:rPr>
              <a:t>Testeurs </a:t>
            </a:r>
            <a:r>
              <a:rPr lang="fr-FR" sz="1400" dirty="0" smtClean="0">
                <a:sym typeface="Wingdings" panose="05000000000000000000" pitchFamily="2" charset="2"/>
              </a:rPr>
              <a:t>vers</a:t>
            </a:r>
            <a:r>
              <a:rPr lang="fr-FR" sz="1400" b="1" dirty="0" smtClean="0">
                <a:sym typeface="Wingdings" panose="05000000000000000000" pitchFamily="2" charset="2"/>
              </a:rPr>
              <a:t> Windows Server</a:t>
            </a:r>
          </a:p>
          <a:p>
            <a:pPr lvl="1"/>
            <a:r>
              <a:rPr lang="fr-FR" sz="1400" b="1" dirty="0" smtClean="0">
                <a:sym typeface="Wingdings" panose="05000000000000000000" pitchFamily="2" charset="2"/>
              </a:rPr>
              <a:t>TYPE_PRODUCTION</a:t>
            </a:r>
            <a:r>
              <a:rPr lang="fr-FR" sz="1400" dirty="0" smtClean="0">
                <a:sym typeface="Wingdings" panose="05000000000000000000" pitchFamily="2" charset="2"/>
              </a:rPr>
              <a:t> 	 importation </a:t>
            </a:r>
            <a:r>
              <a:rPr lang="fr-FR" sz="1400" dirty="0" smtClean="0"/>
              <a:t>entre </a:t>
            </a:r>
            <a:r>
              <a:rPr lang="fr-FR" sz="1400" b="1" dirty="0" smtClean="0"/>
              <a:t>BDD Access </a:t>
            </a:r>
            <a:r>
              <a:rPr lang="fr-FR" sz="1400" dirty="0"/>
              <a:t>et</a:t>
            </a:r>
            <a:r>
              <a:rPr lang="fr-FR" sz="1400" b="1" dirty="0"/>
              <a:t> </a:t>
            </a:r>
            <a:r>
              <a:rPr lang="fr-FR" sz="1400" b="1" dirty="0" smtClean="0"/>
              <a:t>BDD Production</a:t>
            </a:r>
            <a:endParaRPr lang="fr-FR" sz="1400" b="1" dirty="0" smtClean="0">
              <a:sym typeface="Wingdings" panose="05000000000000000000" pitchFamily="2" charset="2"/>
            </a:endParaRPr>
          </a:p>
          <a:p>
            <a:pPr lvl="1"/>
            <a:r>
              <a:rPr lang="fr-FR" sz="1400" b="1" dirty="0" smtClean="0">
                <a:sym typeface="Wingdings" panose="05000000000000000000" pitchFamily="2" charset="2"/>
              </a:rPr>
              <a:t>TYPE_EXPORT</a:t>
            </a:r>
            <a:r>
              <a:rPr lang="fr-FR" sz="1400" dirty="0" smtClean="0">
                <a:sym typeface="Wingdings" panose="05000000000000000000" pitchFamily="2" charset="2"/>
              </a:rPr>
              <a:t> 	 exportation </a:t>
            </a:r>
            <a:r>
              <a:rPr lang="fr-FR" sz="1400" b="1" dirty="0" smtClean="0">
                <a:sym typeface="Wingdings" panose="05000000000000000000" pitchFamily="2" charset="2"/>
              </a:rPr>
              <a:t>depuis BDD </a:t>
            </a:r>
            <a:r>
              <a:rPr lang="fr-FR" sz="1400" b="1" dirty="0" err="1" smtClean="0">
                <a:sym typeface="Wingdings" panose="05000000000000000000" pitchFamily="2" charset="2"/>
              </a:rPr>
              <a:t>DMCapabiliteRetest</a:t>
            </a:r>
            <a:r>
              <a:rPr lang="fr-FR" sz="1400" b="1" dirty="0" smtClean="0">
                <a:sym typeface="Wingdings" panose="05000000000000000000" pitchFamily="2" charset="2"/>
              </a:rPr>
              <a:t> </a:t>
            </a:r>
            <a:r>
              <a:rPr lang="fr-FR" sz="1400" dirty="0" smtClean="0">
                <a:sym typeface="Wingdings" panose="05000000000000000000" pitchFamily="2" charset="2"/>
              </a:rPr>
              <a:t>vers </a:t>
            </a:r>
            <a:r>
              <a:rPr lang="fr-FR" sz="1400" b="1" dirty="0" err="1" smtClean="0">
                <a:sym typeface="Wingdings" panose="05000000000000000000" pitchFamily="2" charset="2"/>
              </a:rPr>
              <a:t>Minitab</a:t>
            </a:r>
            <a:r>
              <a:rPr lang="fr-FR" sz="1400" dirty="0" smtClean="0">
                <a:sym typeface="Wingdings" panose="05000000000000000000" pitchFamily="2" charset="2"/>
              </a:rPr>
              <a:t>, Excel</a:t>
            </a:r>
            <a:endParaRPr lang="fr-FR" sz="1400" dirty="0" smtClean="0"/>
          </a:p>
          <a:p>
            <a:r>
              <a:rPr lang="fr-FR" dirty="0" smtClean="0"/>
              <a:t>50 testeurs actuellement raccordés au serveur SQL</a:t>
            </a: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 smtClean="0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/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FP4: Paramétrage des testeurs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26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7" name="Imag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772816"/>
            <a:ext cx="9036496" cy="158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123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Schéma de principe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FP5: </a:t>
            </a: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Indexation du </a:t>
            </a:r>
            <a:r>
              <a:rPr lang="fr-FR" altLang="en-US" dirty="0" err="1">
                <a:latin typeface="Helvetica" pitchFamily="34" charset="0"/>
                <a:ea typeface="ヒラギノ角ゴ Pro W3"/>
                <a:cs typeface="Helvetica" pitchFamily="34" charset="0"/>
              </a:rPr>
              <a:t>DataMart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27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13315" name="Picture 3" descr="d:\users\F85601A\Desktop\DataLogging2012+ (19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0808"/>
            <a:ext cx="6048672" cy="496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50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err="1" smtClean="0"/>
              <a:t>Clustered</a:t>
            </a:r>
            <a:r>
              <a:rPr lang="fr-FR" dirty="0" smtClean="0"/>
              <a:t> </a:t>
            </a:r>
            <a:r>
              <a:rPr lang="fr-FR" dirty="0" err="1" smtClean="0"/>
              <a:t>Columnstore</a:t>
            </a:r>
            <a:r>
              <a:rPr lang="fr-FR" dirty="0" smtClean="0"/>
              <a:t> Index (new SQL Server 2014 </a:t>
            </a:r>
            <a:r>
              <a:rPr lang="fr-FR" dirty="0" err="1" smtClean="0"/>
              <a:t>feature</a:t>
            </a:r>
            <a:r>
              <a:rPr lang="fr-FR" dirty="0" smtClean="0"/>
              <a:t>)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 smtClean="0"/>
          </a:p>
          <a:p>
            <a:pPr lvl="1"/>
            <a:endParaRPr lang="fr-FR" sz="1400" b="1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FP5: Indexation du </a:t>
            </a:r>
            <a:r>
              <a:rPr lang="fr-FR" altLang="en-US" dirty="0" err="1" smtClean="0">
                <a:latin typeface="Helvetica" pitchFamily="34" charset="0"/>
                <a:ea typeface="ヒラギノ角ゴ Pro W3"/>
                <a:cs typeface="Helvetica" pitchFamily="34" charset="0"/>
              </a:rPr>
              <a:t>DataMart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28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1741964"/>
            <a:ext cx="2703475" cy="1568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64" y="4084272"/>
            <a:ext cx="4950567" cy="1551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 descr="http://c3154802.r2.cf0.rackcdn.com/article_images_2014/sql-server-2014-perf3_files/image00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56" y="3717032"/>
            <a:ext cx="2424236" cy="1918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 bwMode="auto">
          <a:xfrm>
            <a:off x="511306" y="5878433"/>
            <a:ext cx="400390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fr-FR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B-tree index</a:t>
            </a:r>
            <a:r>
              <a:rPr lang="en-US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algn="ctr">
              <a:spcBef>
                <a:spcPct val="0"/>
              </a:spcBef>
            </a:pPr>
            <a:r>
              <a:rPr lang="en-US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Stocke les lignes de chaque table par page d’index</a:t>
            </a:r>
            <a:endParaRPr lang="en-US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Connecteur droit avec flèche 6"/>
          <p:cNvCxnSpPr/>
          <p:nvPr/>
        </p:nvCxnSpPr>
        <p:spPr bwMode="auto">
          <a:xfrm flipH="1">
            <a:off x="2601847" y="3310507"/>
            <a:ext cx="818025" cy="982589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Connecteur droit avec flèche 18"/>
          <p:cNvCxnSpPr/>
          <p:nvPr/>
        </p:nvCxnSpPr>
        <p:spPr bwMode="auto">
          <a:xfrm>
            <a:off x="5436096" y="3310507"/>
            <a:ext cx="936104" cy="982589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ZoneTexte 21"/>
          <p:cNvSpPr txBox="1"/>
          <p:nvPr/>
        </p:nvSpPr>
        <p:spPr bwMode="auto">
          <a:xfrm>
            <a:off x="5117111" y="5859011"/>
            <a:ext cx="400390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fr-FR" dirty="0" err="1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Columnstore</a:t>
            </a:r>
            <a:r>
              <a:rPr lang="fr-FR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 Index</a:t>
            </a:r>
            <a:r>
              <a:rPr lang="en-US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algn="ctr">
              <a:spcBef>
                <a:spcPct val="0"/>
              </a:spcBef>
            </a:pPr>
            <a:r>
              <a:rPr lang="en-US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Stocke les colonnes de la table par page d’index</a:t>
            </a:r>
            <a:endParaRPr lang="en-US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73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Schéma de principe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FP6: Partitionnement &amp; Archivage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29</a:t>
            </a:fld>
            <a:endParaRPr lang="it-IT" dirty="0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14339" name="Picture 3" descr="d:\users\F85601A\Desktop\DataLogging2012+ (20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7"/>
            <a:ext cx="6048672" cy="496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80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Objectifs du service Test Usine</a:t>
            </a:r>
          </a:p>
          <a:p>
            <a:r>
              <a:rPr lang="fr-FR" sz="1600" dirty="0" smtClean="0"/>
              <a:t>Maintenance électronique &amp; informatique des moyens de test.</a:t>
            </a:r>
          </a:p>
          <a:p>
            <a:endParaRPr lang="fr-FR" sz="1600" dirty="0"/>
          </a:p>
          <a:p>
            <a:pPr marL="0" indent="0">
              <a:buNone/>
            </a:pPr>
            <a:r>
              <a:rPr lang="fr-FR" dirty="0" smtClean="0"/>
              <a:t>Suivi des indicateurs clés se fait à l’aide de la Maîtrise Statistique des Procédés</a:t>
            </a:r>
          </a:p>
          <a:p>
            <a:r>
              <a:rPr lang="fr-FR" sz="1600" dirty="0" smtClean="0"/>
              <a:t>Diagramme de Pareto;</a:t>
            </a:r>
          </a:p>
          <a:p>
            <a:r>
              <a:rPr lang="fr-FR" sz="1600" dirty="0" smtClean="0"/>
              <a:t>Plan d’expérience;</a:t>
            </a:r>
          </a:p>
          <a:p>
            <a:r>
              <a:rPr lang="fr-FR" sz="1600" dirty="0" smtClean="0"/>
              <a:t>Capabilité machine/procédé;</a:t>
            </a:r>
          </a:p>
          <a:p>
            <a:r>
              <a:rPr lang="fr-FR" sz="1600" dirty="0" err="1" smtClean="0"/>
              <a:t>etc</a:t>
            </a:r>
            <a:endParaRPr lang="fr-FR" sz="1600" dirty="0" smtClean="0"/>
          </a:p>
          <a:p>
            <a:endParaRPr lang="fr-FR" sz="1600" dirty="0"/>
          </a:p>
          <a:p>
            <a:pPr marL="0" indent="0">
              <a:buNone/>
            </a:pPr>
            <a:endParaRPr lang="fr-FR" sz="1600" dirty="0" smtClean="0"/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95726-513E-4B9D-94BE-9A8AA9DB0D91}" type="slidenum">
              <a:rPr lang="it-IT" smtClean="0"/>
              <a:pPr>
                <a:defRPr/>
              </a:pPr>
              <a:t>3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7544" y="6597352"/>
            <a:ext cx="5867400" cy="195262"/>
          </a:xfrm>
          <a:solidFill>
            <a:schemeClr val="accent3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 bwMode="auto">
          <a:xfrm>
            <a:off x="1835696" y="476672"/>
            <a:ext cx="5616624" cy="468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dirty="0" smtClean="0"/>
              <a:t>Introduction</a:t>
            </a: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4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Pourquoi partitionner? </a:t>
            </a:r>
            <a:r>
              <a:rPr lang="fr-FR" dirty="0" smtClean="0">
                <a:sym typeface="Wingdings" panose="05000000000000000000" pitchFamily="2" charset="2"/>
              </a:rPr>
              <a:t></a:t>
            </a:r>
            <a:r>
              <a:rPr lang="fr-FR" dirty="0" smtClean="0"/>
              <a:t> </a:t>
            </a:r>
            <a:r>
              <a:rPr lang="fr-FR" dirty="0"/>
              <a:t>D</a:t>
            </a:r>
            <a:r>
              <a:rPr lang="fr-FR" dirty="0" smtClean="0">
                <a:sym typeface="Wingdings" panose="05000000000000000000" pitchFamily="2" charset="2"/>
              </a:rPr>
              <a:t>iviser en plusieurs parts les grandes tables</a:t>
            </a:r>
          </a:p>
          <a:p>
            <a:r>
              <a:rPr lang="fr-FR" sz="1400" dirty="0" smtClean="0">
                <a:sym typeface="Wingdings" panose="05000000000000000000" pitchFamily="2" charset="2"/>
              </a:rPr>
              <a:t>Aide à une meilleure maintenance de la table</a:t>
            </a:r>
          </a:p>
          <a:p>
            <a:r>
              <a:rPr lang="fr-FR" sz="1400" dirty="0" smtClean="0">
                <a:sym typeface="Wingdings" panose="05000000000000000000" pitchFamily="2" charset="2"/>
              </a:rPr>
              <a:t>Réduit le temps de réponse de la lecture</a:t>
            </a:r>
            <a:r>
              <a:rPr lang="fr-FR" sz="1400" dirty="0" smtClean="0"/>
              <a:t> </a:t>
            </a:r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Dans notre cas </a:t>
            </a:r>
            <a:r>
              <a:rPr lang="fr-FR" dirty="0" smtClean="0">
                <a:sym typeface="Wingdings" panose="05000000000000000000" pitchFamily="2" charset="2"/>
              </a:rPr>
              <a:t> Partitionnement horizontal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r>
              <a:rPr lang="fr-FR" sz="1400" dirty="0" smtClean="0"/>
              <a:t>Partition journalière sur la colonne START_DATE_TIME</a:t>
            </a:r>
          </a:p>
          <a:p>
            <a:r>
              <a:rPr lang="fr-FR" sz="1400" dirty="0" smtClean="0"/>
              <a:t>365 jours de partitions accessible dans la base de données </a:t>
            </a:r>
            <a:r>
              <a:rPr lang="fr-FR" sz="1400" dirty="0" err="1" smtClean="0"/>
              <a:t>DMCapabiliteRetest</a:t>
            </a:r>
            <a:endParaRPr lang="fr-FR" sz="1400" dirty="0" smtClean="0"/>
          </a:p>
          <a:p>
            <a:r>
              <a:rPr lang="fr-FR" sz="1400" dirty="0" smtClean="0"/>
              <a:t>Toujours faire une requête avec un filtre sur START_DATE_TIME</a:t>
            </a:r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 smtClean="0"/>
          </a:p>
          <a:p>
            <a:pPr lvl="1"/>
            <a:endParaRPr lang="fr-FR" sz="1400" b="1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FP6: Partitionnement &amp; Archivage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30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5" y="3078460"/>
            <a:ext cx="4467225" cy="1790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386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Partitionnement = Archivage (ou suppression) simple</a:t>
            </a:r>
          </a:p>
          <a:p>
            <a:r>
              <a:rPr lang="fr-FR" sz="1400" dirty="0" smtClean="0"/>
              <a:t>1 an de d’historisation </a:t>
            </a:r>
            <a:r>
              <a:rPr lang="fr-FR" sz="1400" dirty="0" smtClean="0">
                <a:sym typeface="Wingdings" panose="05000000000000000000" pitchFamily="2" charset="2"/>
              </a:rPr>
              <a:t> 365 partitions</a:t>
            </a:r>
          </a:p>
          <a:p>
            <a:r>
              <a:rPr lang="fr-FR" sz="1400" dirty="0" smtClean="0">
                <a:sym typeface="Wingdings" panose="05000000000000000000" pitchFamily="2" charset="2"/>
              </a:rPr>
              <a:t>Chaque jour  la plus ancienne partition est détruite &amp; une nouvelle partition est créée</a:t>
            </a:r>
          </a:p>
          <a:p>
            <a:r>
              <a:rPr lang="fr-FR" sz="1400" dirty="0"/>
              <a:t>Appel de la procédure stockée </a:t>
            </a:r>
            <a:r>
              <a:rPr lang="fr-FR" sz="1400" b="1" dirty="0" err="1" smtClean="0"/>
              <a:t>dbo.ManagePartition</a:t>
            </a:r>
            <a:r>
              <a:rPr lang="fr-FR" sz="1400" dirty="0" smtClean="0"/>
              <a:t> </a:t>
            </a:r>
            <a:r>
              <a:rPr lang="fr-FR" sz="1400" dirty="0"/>
              <a:t>chaque jour à 01:00</a:t>
            </a:r>
          </a:p>
          <a:p>
            <a:endParaRPr lang="fr-FR" sz="14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 smtClean="0"/>
          </a:p>
          <a:p>
            <a:pPr lvl="1"/>
            <a:endParaRPr lang="fr-FR" sz="1400" b="1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FP6: Partitionnement &amp; Archivage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31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5122" name="Picture 2" descr="Partition Switch: Non-Partitioned to Non-Partitioned (Before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96952"/>
            <a:ext cx="2952328" cy="132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artition Switch: Non-Partitioned to Non-Partitioned (After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66471"/>
            <a:ext cx="2952328" cy="132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Partition Switch: Partition to Non-Partitioned (Before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996952"/>
            <a:ext cx="2952329" cy="132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Partition Switch: Partition to Non-Partitioned (After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750914"/>
            <a:ext cx="2986944" cy="134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 bwMode="auto">
          <a:xfrm>
            <a:off x="1550048" y="2585784"/>
            <a:ext cx="1507400" cy="323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 anchor="b">
            <a:prstTxWarp prst="textNoShape">
              <a:avLst/>
            </a:prstTxWarp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fr-FR" sz="1200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Table non partitionnée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ZoneTexte 11"/>
          <p:cNvSpPr txBox="1"/>
          <p:nvPr/>
        </p:nvSpPr>
        <p:spPr bwMode="auto">
          <a:xfrm>
            <a:off x="6163623" y="2529321"/>
            <a:ext cx="1209242" cy="323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 anchor="b">
            <a:prstTxWarp prst="textNoShape">
              <a:avLst/>
            </a:prstTxWarp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fr-FR" sz="1200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Table partitionnée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5" name="Connecteur droit 4"/>
          <p:cNvCxnSpPr/>
          <p:nvPr/>
        </p:nvCxnSpPr>
        <p:spPr bwMode="auto">
          <a:xfrm>
            <a:off x="4575634" y="2852936"/>
            <a:ext cx="0" cy="324036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6373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50958"/>
            <a:ext cx="7841874" cy="1999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Exemple: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1600" dirty="0" smtClean="0"/>
              <a:t>Requêtes avec SQL Server Management Studio 2014 </a:t>
            </a:r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 smtClean="0"/>
          </a:p>
          <a:p>
            <a:pPr lvl="1"/>
            <a:endParaRPr lang="fr-FR" sz="1400" b="1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FP6: Partitionnement &amp; Archivage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32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21" y="1772816"/>
            <a:ext cx="8299559" cy="218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592920" y="3140968"/>
            <a:ext cx="2898959" cy="504056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 w="3810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403648" y="4617132"/>
            <a:ext cx="3600400" cy="18002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 w="3810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075963" y="5085184"/>
            <a:ext cx="1240454" cy="64807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 w="3810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47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Schéma de principe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FP7: Gestion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événements &amp; Monitoring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33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19458" name="Picture 2" descr="d:\users\F85601A\Desktop\DataLogging2012+ (2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72816"/>
            <a:ext cx="5904656" cy="484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96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SSIS Reports of all </a:t>
            </a:r>
            <a:r>
              <a:rPr lang="fr-FR" dirty="0" err="1"/>
              <a:t>executions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1400" dirty="0" smtClean="0"/>
              <a:t>Job Activity Monitor, </a:t>
            </a:r>
            <a:r>
              <a:rPr lang="fr-FR" sz="1400" dirty="0" err="1" smtClean="0"/>
              <a:t>Database</a:t>
            </a:r>
            <a:r>
              <a:rPr lang="fr-FR" sz="1400" dirty="0" smtClean="0"/>
              <a:t> Mail, triggers, log file </a:t>
            </a:r>
            <a:r>
              <a:rPr lang="fr-FR" sz="1400" dirty="0" err="1" smtClean="0"/>
              <a:t>viewer</a:t>
            </a:r>
            <a:r>
              <a:rPr lang="fr-FR" sz="1400" dirty="0" smtClean="0"/>
              <a:t> etc.</a:t>
            </a:r>
            <a:endParaRPr lang="fr-FR" sz="1400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FP7: Gestion des </a:t>
            </a: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événements &amp; Monitoring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34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20240"/>
            <a:ext cx="7686936" cy="365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96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err="1" smtClean="0"/>
              <a:t>Database</a:t>
            </a:r>
            <a:r>
              <a:rPr lang="fr-FR" dirty="0" smtClean="0"/>
              <a:t> </a:t>
            </a:r>
            <a:r>
              <a:rPr lang="fr-FR" dirty="0" err="1" smtClean="0"/>
              <a:t>Tuning</a:t>
            </a:r>
            <a:r>
              <a:rPr lang="fr-FR" dirty="0" smtClean="0"/>
              <a:t> </a:t>
            </a:r>
            <a:r>
              <a:rPr lang="fr-FR" dirty="0" err="1" smtClean="0"/>
              <a:t>Advisor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SQL Server Profiler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FP7: Gestion des </a:t>
            </a: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événements &amp; Monitoring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35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5" y="1700808"/>
            <a:ext cx="8604447" cy="2031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80" y="4221088"/>
            <a:ext cx="8674398" cy="2095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556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Schéma de principe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FP8: Mise en forme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36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15362" name="Picture 2" descr="d:\users\F85601A\Desktop\DataLogging2012+ (1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349" y="1772815"/>
            <a:ext cx="5835987" cy="479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99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Procédure stockée retournant données EOL </a:t>
            </a:r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err="1" smtClean="0"/>
              <a:t>Minitab</a:t>
            </a:r>
            <a:r>
              <a:rPr lang="fr-FR" dirty="0" smtClean="0"/>
              <a:t> </a:t>
            </a:r>
          </a:p>
          <a:p>
            <a:r>
              <a:rPr lang="fr-FR" sz="1400" dirty="0">
                <a:sym typeface="Wingdings" panose="05000000000000000000" pitchFamily="2" charset="2"/>
              </a:rPr>
              <a:t>15 à 30s pour retourner les données de 2 testeurs grandes séries avec 2 références (NIP)</a:t>
            </a:r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 smtClean="0"/>
          </a:p>
          <a:p>
            <a:pPr lvl="1"/>
            <a:endParaRPr lang="fr-FR" sz="1400" b="1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FP8: Mise en forme des données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37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8"/>
            <a:ext cx="8186172" cy="432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7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Procédure stockée retournant données </a:t>
            </a:r>
            <a:r>
              <a:rPr lang="fr-FR" dirty="0" smtClean="0"/>
              <a:t>ICT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/>
              <a:t>Minitab</a:t>
            </a:r>
            <a:r>
              <a:rPr lang="fr-FR" dirty="0"/>
              <a:t> </a:t>
            </a:r>
          </a:p>
          <a:p>
            <a:r>
              <a:rPr lang="fr-FR" sz="1400" dirty="0">
                <a:sym typeface="Wingdings" panose="05000000000000000000" pitchFamily="2" charset="2"/>
              </a:rPr>
              <a:t>15 à 30s pour retourner les données de 2 testeurs grandes séries avec 2 références (NIP)</a:t>
            </a:r>
          </a:p>
          <a:p>
            <a:pPr marL="0" indent="0">
              <a:buNone/>
            </a:pPr>
            <a:endParaRPr lang="fr-FR" sz="1400" dirty="0"/>
          </a:p>
          <a:p>
            <a:pPr lvl="1"/>
            <a:endParaRPr lang="fr-FR" sz="1400" b="1" dirty="0" smtClean="0"/>
          </a:p>
          <a:p>
            <a:pPr lvl="1"/>
            <a:endParaRPr lang="fr-FR" sz="1400" b="1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FP8: Mise en forme des données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38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38280"/>
            <a:ext cx="6912768" cy="463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971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Traitement des données par </a:t>
            </a:r>
            <a:r>
              <a:rPr lang="fr-FR" dirty="0" err="1" smtClean="0"/>
              <a:t>Minitab</a:t>
            </a:r>
            <a:r>
              <a:rPr lang="fr-FR" dirty="0" smtClean="0"/>
              <a:t> </a:t>
            </a:r>
            <a:r>
              <a:rPr lang="fr-FR" dirty="0" smtClean="0">
                <a:sym typeface="Wingdings" panose="05000000000000000000" pitchFamily="2" charset="2"/>
              </a:rPr>
              <a:t> en cours d’étude</a:t>
            </a:r>
            <a:endParaRPr lang="fr-FR" sz="1400" dirty="0" smtClean="0">
              <a:sym typeface="Wingdings" panose="05000000000000000000" pitchFamily="2" charset="2"/>
            </a:endParaRPr>
          </a:p>
          <a:p>
            <a:r>
              <a:rPr lang="fr-FR" sz="1400" dirty="0" smtClean="0">
                <a:sym typeface="Wingdings" panose="05000000000000000000" pitchFamily="2" charset="2"/>
              </a:rPr>
              <a:t>Etude de la réalisation de l’interface utilisateur par M. </a:t>
            </a:r>
            <a:r>
              <a:rPr lang="fr-FR" sz="1400" dirty="0" err="1" smtClean="0">
                <a:sym typeface="Wingdings" panose="05000000000000000000" pitchFamily="2" charset="2"/>
              </a:rPr>
              <a:t>Naour</a:t>
            </a:r>
            <a:endParaRPr lang="fr-FR" sz="1400" dirty="0" smtClean="0">
              <a:sym typeface="Wingdings" panose="05000000000000000000" pitchFamily="2" charset="2"/>
            </a:endParaRPr>
          </a:p>
          <a:p>
            <a:r>
              <a:rPr lang="fr-FR" sz="1400" dirty="0" smtClean="0">
                <a:sym typeface="Wingdings" panose="05000000000000000000" pitchFamily="2" charset="2"/>
              </a:rPr>
              <a:t>Possibilité d’enlever les </a:t>
            </a:r>
            <a:r>
              <a:rPr lang="fr-FR" sz="1400" dirty="0">
                <a:sym typeface="Wingdings" panose="05000000000000000000" pitchFamily="2" charset="2"/>
              </a:rPr>
              <a:t>valeurs </a:t>
            </a:r>
            <a:r>
              <a:rPr lang="fr-FR" sz="1400" dirty="0" smtClean="0">
                <a:sym typeface="Wingdings" panose="05000000000000000000" pitchFamily="2" charset="2"/>
              </a:rPr>
              <a:t>aberrantes avant traitement</a:t>
            </a:r>
            <a:endParaRPr lang="fr-FR" dirty="0" smtClean="0">
              <a:sym typeface="Wingdings" panose="05000000000000000000" pitchFamily="2" charset="2"/>
            </a:endParaRPr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Insertion des données dans la feuille de travail </a:t>
            </a:r>
            <a:r>
              <a:rPr lang="fr-FR" dirty="0" err="1" smtClean="0"/>
              <a:t>Minitab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 smtClean="0"/>
          </a:p>
          <a:p>
            <a:pPr lvl="1"/>
            <a:endParaRPr lang="fr-FR" sz="1400" b="1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FP8: Mise en forme des données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39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sp>
        <p:nvSpPr>
          <p:cNvPr id="2" name="AutoShape 2" descr="Résultat de recherche d'images pour &quot;minitab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037632"/>
            <a:ext cx="5616623" cy="2911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34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Organisation de l’usine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95726-513E-4B9D-94BE-9A8AA9DB0D91}" type="slidenum">
              <a:rPr lang="it-IT" smtClean="0"/>
              <a:pPr>
                <a:defRPr/>
              </a:pPr>
              <a:t>4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7544" y="6597352"/>
            <a:ext cx="5867400" cy="195262"/>
          </a:xfrm>
          <a:solidFill>
            <a:schemeClr val="accent3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 bwMode="auto">
          <a:xfrm>
            <a:off x="1835696" y="476672"/>
            <a:ext cx="5616624" cy="468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dirty="0" smtClean="0"/>
              <a:t>Introduction</a:t>
            </a: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9016311" cy="4582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427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Exemple </a:t>
            </a:r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smtClean="0"/>
              <a:t>Analyse de capabilité</a:t>
            </a: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2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1400" dirty="0" smtClean="0">
                <a:sym typeface="Wingdings" panose="05000000000000000000" pitchFamily="2" charset="2"/>
              </a:rPr>
              <a:t>Permet une analyse poussée du pas de test s’il suit une loi N(m,</a:t>
            </a:r>
            <a:r>
              <a:rPr lang="el-GR" sz="1400" dirty="0" smtClean="0">
                <a:sym typeface="Wingdings" panose="05000000000000000000" pitchFamily="2" charset="2"/>
              </a:rPr>
              <a:t>σ</a:t>
            </a:r>
            <a:r>
              <a:rPr lang="fr-FR" sz="1400" dirty="0" smtClean="0">
                <a:sym typeface="Wingdings" panose="05000000000000000000" pitchFamily="2" charset="2"/>
              </a:rPr>
              <a:t>).</a:t>
            </a:r>
          </a:p>
          <a:p>
            <a:pPr marL="0" indent="0">
              <a:buNone/>
            </a:pPr>
            <a:r>
              <a:rPr lang="fr-FR" sz="1400" dirty="0" smtClean="0">
                <a:sym typeface="Wingdings" panose="05000000000000000000" pitchFamily="2" charset="2"/>
              </a:rPr>
              <a:t>Problème  Automatisation des calculs difficile en pratique (très long à générer chaque image)</a:t>
            </a:r>
            <a:endParaRPr lang="fr-FR" sz="2400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 smtClean="0"/>
          </a:p>
          <a:p>
            <a:pPr lvl="1"/>
            <a:endParaRPr lang="fr-FR" sz="1400" b="1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FP8: Mise en forme des données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40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sp>
        <p:nvSpPr>
          <p:cNvPr id="2" name="AutoShape 2" descr="Résultat de recherche d'images pour &quot;minitab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772816"/>
            <a:ext cx="8812635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50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Schéma de principe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FP9</a:t>
            </a: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: Données métiers en self-service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41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16386" name="Picture 2" descr="d:\users\F85601A\Desktop\DataLogging2012+ (1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0807"/>
            <a:ext cx="5904656" cy="484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46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Mise en forme des données métiers selon les besoins des utilisateurs</a:t>
            </a:r>
            <a:endParaRPr lang="fr-FR" dirty="0"/>
          </a:p>
          <a:p>
            <a:pPr lvl="1"/>
            <a:endParaRPr lang="fr-FR" sz="1400" b="1" dirty="0" smtClean="0"/>
          </a:p>
          <a:p>
            <a:pPr lvl="1"/>
            <a:endParaRPr lang="fr-FR" sz="1400" b="1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FP9: Données métiers en self-service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42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2816"/>
            <a:ext cx="7067185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51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lvl="1"/>
            <a:endParaRPr lang="fr-FR" sz="1400" b="1" dirty="0" smtClean="0"/>
          </a:p>
          <a:p>
            <a:pPr lvl="1"/>
            <a:endParaRPr lang="fr-FR" sz="1400" b="1" dirty="0"/>
          </a:p>
          <a:p>
            <a:pPr lvl="1"/>
            <a:endParaRPr lang="fr-FR" sz="1400" dirty="0" smtClean="0"/>
          </a:p>
          <a:p>
            <a:pPr lvl="1"/>
            <a:endParaRPr lang="fr-FR" sz="1400" dirty="0"/>
          </a:p>
          <a:p>
            <a:pPr lvl="1"/>
            <a:endParaRPr lang="fr-FR" sz="1400" dirty="0" smtClean="0"/>
          </a:p>
          <a:p>
            <a:pPr lvl="1"/>
            <a:endParaRPr lang="fr-FR" sz="1400" dirty="0"/>
          </a:p>
          <a:p>
            <a:pPr lvl="1"/>
            <a:endParaRPr lang="fr-FR" sz="1400" dirty="0" smtClean="0"/>
          </a:p>
          <a:p>
            <a:pPr lvl="1"/>
            <a:endParaRPr lang="fr-FR" sz="1400" dirty="0"/>
          </a:p>
          <a:p>
            <a:pPr lvl="1"/>
            <a:endParaRPr lang="fr-FR" sz="1400" dirty="0" smtClean="0"/>
          </a:p>
          <a:p>
            <a:pPr lvl="1"/>
            <a:endParaRPr lang="fr-FR" sz="1400" dirty="0"/>
          </a:p>
          <a:p>
            <a:pPr lvl="1"/>
            <a:endParaRPr lang="fr-FR" sz="1400" dirty="0" smtClean="0"/>
          </a:p>
          <a:p>
            <a:pPr lvl="1"/>
            <a:endParaRPr lang="fr-FR" sz="1400" dirty="0"/>
          </a:p>
          <a:p>
            <a:pPr lvl="1"/>
            <a:endParaRPr lang="fr-FR" sz="1400" dirty="0" smtClean="0"/>
          </a:p>
          <a:p>
            <a:pPr lvl="1"/>
            <a:endParaRPr lang="fr-FR" sz="1400" dirty="0"/>
          </a:p>
          <a:p>
            <a:pPr lvl="1"/>
            <a:endParaRPr lang="fr-FR" sz="1400" dirty="0" smtClean="0"/>
          </a:p>
          <a:p>
            <a:pPr lvl="1"/>
            <a:endParaRPr lang="fr-FR" sz="1400" dirty="0"/>
          </a:p>
          <a:p>
            <a:pPr lvl="1"/>
            <a:endParaRPr lang="fr-FR" sz="1400" dirty="0" smtClean="0"/>
          </a:p>
          <a:p>
            <a:pPr lvl="1"/>
            <a:endParaRPr lang="fr-FR" sz="1400" dirty="0"/>
          </a:p>
          <a:p>
            <a:pPr lvl="1"/>
            <a:endParaRPr lang="fr-FR" sz="1400" dirty="0" smtClean="0"/>
          </a:p>
          <a:p>
            <a:pPr lvl="1"/>
            <a:endParaRPr lang="fr-FR" sz="1400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FP10: Calculs statistiques automatisés (étude) 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43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07" y="1323205"/>
            <a:ext cx="1944216" cy="5058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279" y="1644639"/>
            <a:ext cx="5040560" cy="4721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avec flèche 9"/>
          <p:cNvCxnSpPr>
            <a:endCxn id="4100" idx="1"/>
          </p:cNvCxnSpPr>
          <p:nvPr/>
        </p:nvCxnSpPr>
        <p:spPr bwMode="auto">
          <a:xfrm flipV="1">
            <a:off x="2267744" y="4005356"/>
            <a:ext cx="1030535" cy="1998369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5037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lvl="1"/>
            <a:endParaRPr lang="fr-FR" sz="1400" b="1" dirty="0" smtClean="0"/>
          </a:p>
          <a:p>
            <a:pPr lvl="1"/>
            <a:endParaRPr lang="fr-FR" sz="1400" b="1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FP10: Calculs statistiques automatisés (étude) 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44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" t="15904"/>
          <a:stretch/>
        </p:blipFill>
        <p:spPr bwMode="auto">
          <a:xfrm>
            <a:off x="323528" y="2200088"/>
            <a:ext cx="8568952" cy="3173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contenu 1"/>
          <p:cNvSpPr txBox="1">
            <a:spLocks/>
          </p:cNvSpPr>
          <p:nvPr/>
        </p:nvSpPr>
        <p:spPr bwMode="auto">
          <a:xfrm>
            <a:off x="647650" y="1618878"/>
            <a:ext cx="8223448" cy="483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1pPr>
            <a:lvl2pPr marL="895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2pPr>
            <a:lvl3pPr marL="1104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3pPr>
            <a:lvl4pPr marL="1485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4pPr>
            <a:lvl5pPr marL="1866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5pPr>
            <a:lvl6pPr marL="22479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6pPr>
            <a:lvl7pPr marL="27051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7pPr>
            <a:lvl8pPr marL="31623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8pPr>
            <a:lvl9pPr marL="36195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kern="0" dirty="0" smtClean="0"/>
              <a:t>Capabilités machines et procédés automatisées</a:t>
            </a:r>
          </a:p>
          <a:p>
            <a:pPr marL="0" indent="0">
              <a:buFont typeface="Arial" pitchFamily="34" charset="0"/>
              <a:buNone/>
            </a:pPr>
            <a:endParaRPr lang="fr-FR" kern="0" dirty="0"/>
          </a:p>
          <a:p>
            <a:pPr marL="0" indent="0">
              <a:buFont typeface="Arial" pitchFamily="34" charset="0"/>
              <a:buNone/>
            </a:pPr>
            <a:endParaRPr lang="fr-FR" kern="0" dirty="0" smtClean="0"/>
          </a:p>
          <a:p>
            <a:pPr marL="0" indent="0">
              <a:buFont typeface="Arial" pitchFamily="34" charset="0"/>
              <a:buNone/>
            </a:pPr>
            <a:endParaRPr lang="fr-FR" kern="0" dirty="0"/>
          </a:p>
          <a:p>
            <a:pPr marL="0" indent="0">
              <a:buFont typeface="Arial" pitchFamily="34" charset="0"/>
              <a:buNone/>
            </a:pPr>
            <a:endParaRPr lang="fr-FR" kern="0" dirty="0" smtClean="0"/>
          </a:p>
          <a:p>
            <a:pPr marL="0" indent="0">
              <a:buFont typeface="Arial" pitchFamily="34" charset="0"/>
              <a:buNone/>
            </a:pPr>
            <a:endParaRPr lang="fr-FR" kern="0" dirty="0"/>
          </a:p>
          <a:p>
            <a:pPr marL="0" indent="0">
              <a:buFont typeface="Arial" pitchFamily="34" charset="0"/>
              <a:buNone/>
            </a:pPr>
            <a:endParaRPr lang="fr-FR" kern="0" dirty="0" smtClean="0"/>
          </a:p>
          <a:p>
            <a:pPr marL="0" indent="0">
              <a:buFont typeface="Arial" pitchFamily="34" charset="0"/>
              <a:buNone/>
            </a:pPr>
            <a:endParaRPr lang="fr-FR" kern="0" dirty="0"/>
          </a:p>
          <a:p>
            <a:pPr marL="0" indent="0">
              <a:buFont typeface="Arial" pitchFamily="34" charset="0"/>
              <a:buNone/>
            </a:pPr>
            <a:endParaRPr lang="fr-FR" kern="0" dirty="0" smtClean="0"/>
          </a:p>
          <a:p>
            <a:pPr marL="0" indent="0">
              <a:buFont typeface="Arial" pitchFamily="34" charset="0"/>
              <a:buNone/>
            </a:pPr>
            <a:endParaRPr lang="fr-FR" kern="0" dirty="0"/>
          </a:p>
          <a:p>
            <a:pPr marL="0" indent="0">
              <a:buFont typeface="Arial" pitchFamily="34" charset="0"/>
              <a:buNone/>
            </a:pPr>
            <a:endParaRPr lang="fr-FR" kern="0" dirty="0" smtClean="0"/>
          </a:p>
          <a:p>
            <a:pPr marL="0" indent="0">
              <a:buNone/>
            </a:pPr>
            <a:r>
              <a:rPr lang="fr-FR" sz="1600" dirty="0"/>
              <a:t>Projet </a:t>
            </a:r>
            <a:r>
              <a:rPr lang="fr-FR" sz="1600" dirty="0" smtClean="0"/>
              <a:t>SSRS </a:t>
            </a:r>
            <a:r>
              <a:rPr lang="fr-FR" sz="1600" dirty="0"/>
              <a:t>avec SQL Server Data Tools for Visual Studio </a:t>
            </a:r>
            <a:r>
              <a:rPr lang="fr-FR" sz="1600" dirty="0" smtClean="0"/>
              <a:t>2013</a:t>
            </a:r>
          </a:p>
          <a:p>
            <a:r>
              <a:rPr lang="fr-FR" sz="1600" dirty="0" smtClean="0"/>
              <a:t>Affichage sur serveur web (accessible de tous)</a:t>
            </a:r>
            <a:endParaRPr lang="fr-FR" sz="1600" dirty="0"/>
          </a:p>
          <a:p>
            <a:pPr marL="0" indent="0">
              <a:buFont typeface="Arial" pitchFamily="34" charset="0"/>
              <a:buNone/>
            </a:pPr>
            <a:endParaRPr lang="fr-FR" kern="0" dirty="0" smtClean="0"/>
          </a:p>
          <a:p>
            <a:endParaRPr lang="fr-FR" kern="0" dirty="0" smtClean="0"/>
          </a:p>
          <a:p>
            <a:endParaRPr lang="fr-FR" kern="0" dirty="0" smtClean="0"/>
          </a:p>
          <a:p>
            <a:endParaRPr lang="fr-FR" kern="0" dirty="0" smtClean="0"/>
          </a:p>
          <a:p>
            <a:endParaRPr lang="fr-FR" kern="0" dirty="0" smtClean="0"/>
          </a:p>
          <a:p>
            <a:endParaRPr lang="fr-FR" kern="0" dirty="0"/>
          </a:p>
        </p:txBody>
      </p:sp>
    </p:spTree>
    <p:extLst>
      <p:ext uri="{BB962C8B-B14F-4D97-AF65-F5344CB8AC3E}">
        <p14:creationId xmlns:p14="http://schemas.microsoft.com/office/powerpoint/2010/main" val="424381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lvl="1"/>
            <a:endParaRPr lang="fr-FR" sz="1400" b="1" dirty="0" smtClean="0"/>
          </a:p>
          <a:p>
            <a:pPr lvl="1"/>
            <a:endParaRPr lang="fr-FR" sz="1400" b="1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FP10: Calculs statistiques automatisés (étude) 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45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 bwMode="auto">
          <a:xfrm>
            <a:off x="691952" y="1621904"/>
            <a:ext cx="8223448" cy="483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1pPr>
            <a:lvl2pPr marL="895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2pPr>
            <a:lvl3pPr marL="1104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3pPr>
            <a:lvl4pPr marL="1485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4pPr>
            <a:lvl5pPr marL="1866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5pPr>
            <a:lvl6pPr marL="22479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6pPr>
            <a:lvl7pPr marL="27051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7pPr>
            <a:lvl8pPr marL="31623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8pPr>
            <a:lvl9pPr marL="36195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kern="0" dirty="0" smtClean="0"/>
              <a:t>Carte de contrôle X barre</a:t>
            </a:r>
          </a:p>
          <a:p>
            <a:endParaRPr lang="fr-FR" kern="0" dirty="0" smtClean="0"/>
          </a:p>
          <a:p>
            <a:endParaRPr lang="fr-FR" kern="0" dirty="0" smtClean="0"/>
          </a:p>
          <a:p>
            <a:endParaRPr lang="fr-FR" kern="0" dirty="0" smtClean="0"/>
          </a:p>
          <a:p>
            <a:endParaRPr lang="fr-FR" kern="0" dirty="0" smtClean="0"/>
          </a:p>
          <a:p>
            <a:endParaRPr lang="fr-FR" kern="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69" r="-746"/>
          <a:stretch/>
        </p:blipFill>
        <p:spPr bwMode="auto">
          <a:xfrm>
            <a:off x="72008" y="1954108"/>
            <a:ext cx="8892480" cy="2699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906" y="4686932"/>
            <a:ext cx="4524350" cy="2096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05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lvl="1"/>
            <a:endParaRPr lang="fr-FR" sz="1400" b="1" dirty="0" smtClean="0"/>
          </a:p>
          <a:p>
            <a:pPr lvl="1"/>
            <a:endParaRPr lang="fr-FR" sz="1400" b="1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FP10: Calculs statistiques automatisés (étude) 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46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 bwMode="auto">
          <a:xfrm>
            <a:off x="691952" y="1621904"/>
            <a:ext cx="8223448" cy="483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1pPr>
            <a:lvl2pPr marL="895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2pPr>
            <a:lvl3pPr marL="1104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3pPr>
            <a:lvl4pPr marL="1485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4pPr>
            <a:lvl5pPr marL="1866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5pPr>
            <a:lvl6pPr marL="22479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6pPr>
            <a:lvl7pPr marL="27051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7pPr>
            <a:lvl8pPr marL="31623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8pPr>
            <a:lvl9pPr marL="36195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kern="0" dirty="0" smtClean="0"/>
              <a:t>Carte de contrôle R</a:t>
            </a:r>
          </a:p>
          <a:p>
            <a:endParaRPr lang="fr-FR" kern="0" dirty="0" smtClean="0"/>
          </a:p>
          <a:p>
            <a:endParaRPr lang="fr-FR" kern="0" dirty="0" smtClean="0"/>
          </a:p>
          <a:p>
            <a:endParaRPr lang="fr-FR" kern="0" dirty="0" smtClean="0"/>
          </a:p>
          <a:p>
            <a:endParaRPr lang="fr-FR" kern="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14"/>
          <a:stretch/>
        </p:blipFill>
        <p:spPr bwMode="auto">
          <a:xfrm>
            <a:off x="35496" y="2276872"/>
            <a:ext cx="9036496" cy="353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849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381000" lvl="1" indent="0">
              <a:buNone/>
            </a:pPr>
            <a:r>
              <a:rPr lang="fr-FR" sz="1400" b="1" dirty="0" smtClean="0"/>
              <a:t>50/100 </a:t>
            </a:r>
            <a:r>
              <a:rPr lang="fr-FR" sz="1400" dirty="0" smtClean="0"/>
              <a:t>testeurs identifiés « Grandes séries » alimentent la base </a:t>
            </a:r>
            <a:r>
              <a:rPr lang="fr-FR" sz="1400" dirty="0" err="1" smtClean="0"/>
              <a:t>DMCapabiliteRetest</a:t>
            </a: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 algn="ctr">
              <a:buNone/>
            </a:pPr>
            <a:r>
              <a:rPr lang="fr-FR" sz="1400" dirty="0" smtClean="0"/>
              <a:t>  (</a:t>
            </a:r>
            <a:r>
              <a:rPr lang="fr-FR" sz="1400" dirty="0"/>
              <a:t>liste non exhaustive)</a:t>
            </a:r>
            <a:endParaRPr lang="fr-FR" sz="1400" dirty="0" smtClean="0"/>
          </a:p>
          <a:p>
            <a:pPr lvl="1"/>
            <a:endParaRPr lang="fr-FR" sz="1400" b="1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Etat d’avancement du projet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Réel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47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0807"/>
            <a:ext cx="6984777" cy="473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81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381000" lvl="1" indent="0">
              <a:buNone/>
            </a:pPr>
            <a:r>
              <a:rPr lang="fr-FR" sz="1400" dirty="0" smtClean="0"/>
              <a:t>6 testeurs ICT manuels en étude pour déploiement </a:t>
            </a:r>
            <a:r>
              <a:rPr lang="fr-FR" sz="1400" dirty="0" err="1" smtClean="0"/>
              <a:t>datalogging</a:t>
            </a:r>
            <a:endParaRPr lang="fr-FR" sz="1400" dirty="0" smtClean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b="1" dirty="0"/>
          </a:p>
          <a:p>
            <a:pPr marL="381000" lvl="1" indent="0">
              <a:buNone/>
            </a:pPr>
            <a:endParaRPr lang="fr-FR" sz="1400" b="1" dirty="0" smtClean="0"/>
          </a:p>
          <a:p>
            <a:pPr marL="381000" lvl="1" indent="0">
              <a:buNone/>
            </a:pPr>
            <a:endParaRPr lang="fr-FR" sz="1400" b="1" dirty="0"/>
          </a:p>
          <a:p>
            <a:pPr marL="381000" lvl="1" indent="0">
              <a:buNone/>
            </a:pPr>
            <a:endParaRPr lang="fr-FR" sz="1400" b="1" dirty="0"/>
          </a:p>
          <a:p>
            <a:pPr lvl="1"/>
            <a:r>
              <a:rPr lang="fr-FR" sz="1400" dirty="0" smtClean="0"/>
              <a:t>Mise à jour de Tracabilite_01.mtl des ICT manuels </a:t>
            </a:r>
            <a:endParaRPr lang="fr-FR" sz="1400" dirty="0" smtClean="0">
              <a:sym typeface="Wingdings" panose="05000000000000000000" pitchFamily="2" charset="2"/>
            </a:endParaRPr>
          </a:p>
          <a:p>
            <a:pPr lvl="1"/>
            <a:endParaRPr lang="fr-FR" sz="1400" b="1" dirty="0"/>
          </a:p>
          <a:p>
            <a:pPr marL="381000" lvl="1" indent="0">
              <a:buNone/>
            </a:pPr>
            <a:r>
              <a:rPr lang="fr-FR" sz="1400" dirty="0" smtClean="0"/>
              <a:t>5 testeurs Visions interdits de déploiement par A. Thierry</a:t>
            </a:r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r>
              <a:rPr lang="fr-FR" sz="1400" dirty="0" smtClean="0"/>
              <a:t>5 testeurs EOL ATB en attente de migration vers </a:t>
            </a:r>
            <a:r>
              <a:rPr lang="fr-FR" sz="1400" dirty="0" err="1" smtClean="0"/>
              <a:t>TestStand</a:t>
            </a:r>
            <a:r>
              <a:rPr lang="fr-FR" sz="1400" dirty="0" smtClean="0"/>
              <a:t> 2012</a:t>
            </a:r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r>
              <a:rPr lang="fr-FR" sz="1400" dirty="0" smtClean="0"/>
              <a:t>Testeur EOL </a:t>
            </a:r>
            <a:r>
              <a:rPr lang="fr-FR" sz="1400" dirty="0" err="1" smtClean="0"/>
              <a:t>Préf</a:t>
            </a:r>
            <a:r>
              <a:rPr lang="fr-FR" sz="1400" dirty="0" smtClean="0"/>
              <a:t> Iveco &amp; Baie 2 Giorgio Display en cours de déploiement</a:t>
            </a:r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Etat d’avancement du projet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Réel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48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74" y="3710809"/>
            <a:ext cx="6884441" cy="798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20" y="4937664"/>
            <a:ext cx="6860995" cy="795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20" y="6202381"/>
            <a:ext cx="6860995" cy="32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74" y="1628801"/>
            <a:ext cx="6884441" cy="1177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454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381000" lvl="1" indent="0">
              <a:buNone/>
            </a:pPr>
            <a:r>
              <a:rPr lang="fr-FR" sz="1400" dirty="0" smtClean="0"/>
              <a:t>19 testeurs APF en attente de migration vers </a:t>
            </a:r>
            <a:r>
              <a:rPr lang="fr-FR" sz="1400" dirty="0" err="1" smtClean="0"/>
              <a:t>TestStand</a:t>
            </a:r>
            <a:r>
              <a:rPr lang="fr-FR" sz="1400" dirty="0" smtClean="0"/>
              <a:t> 2012</a:t>
            </a:r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r>
              <a:rPr lang="fr-FR" sz="1400" dirty="0" smtClean="0"/>
              <a:t> 8 testeurs ( 5 </a:t>
            </a:r>
            <a:r>
              <a:rPr lang="fr-FR" sz="1400" dirty="0" err="1" smtClean="0"/>
              <a:t>Boundary</a:t>
            </a:r>
            <a:r>
              <a:rPr lang="fr-FR" sz="1400" dirty="0" smtClean="0"/>
              <a:t> Scan &amp; 3 Screening</a:t>
            </a:r>
            <a:r>
              <a:rPr lang="fr-FR" sz="1400" dirty="0"/>
              <a:t>) en attente de migration vers </a:t>
            </a:r>
            <a:r>
              <a:rPr lang="fr-FR" sz="1400" dirty="0" err="1"/>
              <a:t>TestStand</a:t>
            </a:r>
            <a:r>
              <a:rPr lang="fr-FR" sz="1400" dirty="0"/>
              <a:t> </a:t>
            </a:r>
            <a:r>
              <a:rPr lang="fr-FR" sz="1400" dirty="0" smtClean="0"/>
              <a:t>2012 </a:t>
            </a:r>
            <a:r>
              <a:rPr lang="fr-FR" sz="1400" b="1" dirty="0" smtClean="0"/>
              <a:t>?</a:t>
            </a:r>
            <a:endParaRPr lang="fr-FR" sz="1400" b="1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b="1" dirty="0"/>
          </a:p>
          <a:p>
            <a:pPr marL="381000" lvl="1" indent="0">
              <a:buNone/>
            </a:pPr>
            <a:endParaRPr lang="fr-FR" sz="1400" b="1" dirty="0" smtClean="0"/>
          </a:p>
          <a:p>
            <a:pPr marL="381000" lvl="1" indent="0">
              <a:buNone/>
            </a:pPr>
            <a:endParaRPr lang="fr-FR" sz="1400" b="1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Etat d’avancement du projet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Réel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49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226169"/>
            <a:ext cx="7028457" cy="12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1556792"/>
            <a:ext cx="7028457" cy="3300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141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Types de tests et testeurs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95726-513E-4B9D-94BE-9A8AA9DB0D91}" type="slidenum">
              <a:rPr lang="it-IT" smtClean="0"/>
              <a:pPr>
                <a:defRPr/>
              </a:pPr>
              <a:t>5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7544" y="6597352"/>
            <a:ext cx="5867400" cy="195262"/>
          </a:xfrm>
          <a:solidFill>
            <a:schemeClr val="accent3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 bwMode="auto">
          <a:xfrm>
            <a:off x="1835696" y="476672"/>
            <a:ext cx="5616624" cy="468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dirty="0" smtClean="0"/>
              <a:t>Introduction</a:t>
            </a: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92896"/>
            <a:ext cx="8649702" cy="2785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87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b="1" dirty="0"/>
          </a:p>
          <a:p>
            <a:pPr marL="381000" lvl="1" indent="0">
              <a:buNone/>
            </a:pPr>
            <a:endParaRPr lang="fr-FR" sz="1400" b="1" dirty="0" smtClean="0"/>
          </a:p>
          <a:p>
            <a:pPr marL="381000" lvl="1" indent="0">
              <a:buNone/>
            </a:pPr>
            <a:endParaRPr lang="fr-FR" sz="1400" b="1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Etat d’avancement du projet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Prévisionnel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50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 bwMode="auto">
          <a:xfrm>
            <a:off x="691952" y="1493168"/>
            <a:ext cx="8223448" cy="483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1pPr>
            <a:lvl2pPr marL="895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2pPr>
            <a:lvl3pPr marL="1104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3pPr>
            <a:lvl4pPr marL="1485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4pPr>
            <a:lvl5pPr marL="1866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5pPr>
            <a:lvl6pPr marL="22479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6pPr>
            <a:lvl7pPr marL="27051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7pPr>
            <a:lvl8pPr marL="31623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8pPr>
            <a:lvl9pPr marL="36195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kern="0" dirty="0" smtClean="0">
                <a:sym typeface="Wingdings" panose="05000000000000000000" pitchFamily="2" charset="2"/>
              </a:rPr>
              <a:t>Définir </a:t>
            </a:r>
            <a:r>
              <a:rPr lang="fr-FR" kern="0" dirty="0" err="1" smtClean="0">
                <a:sym typeface="Wingdings" panose="05000000000000000000" pitchFamily="2" charset="2"/>
              </a:rPr>
              <a:t>TestStand</a:t>
            </a:r>
            <a:r>
              <a:rPr lang="fr-FR" kern="0" dirty="0" smtClean="0">
                <a:sym typeface="Wingdings" panose="05000000000000000000" pitchFamily="2" charset="2"/>
              </a:rPr>
              <a:t> 2012 ou + en standard usine?</a:t>
            </a:r>
          </a:p>
          <a:p>
            <a:pPr marL="0" indent="0">
              <a:buFont typeface="Arial" pitchFamily="34" charset="0"/>
              <a:buNone/>
            </a:pPr>
            <a:r>
              <a:rPr lang="fr-FR" kern="0" dirty="0" smtClean="0">
                <a:sym typeface="Wingdings" panose="05000000000000000000" pitchFamily="2" charset="2"/>
              </a:rPr>
              <a:t>Définir le schéma </a:t>
            </a:r>
            <a:r>
              <a:rPr lang="fr-FR" kern="0" dirty="0" err="1" smtClean="0">
                <a:sym typeface="Wingdings" panose="05000000000000000000" pitchFamily="2" charset="2"/>
              </a:rPr>
              <a:t>Telematic</a:t>
            </a:r>
            <a:r>
              <a:rPr lang="fr-FR" kern="0" dirty="0" smtClean="0">
                <a:sym typeface="Wingdings" panose="05000000000000000000" pitchFamily="2" charset="2"/>
              </a:rPr>
              <a:t> V2 en standard usine?</a:t>
            </a:r>
          </a:p>
          <a:p>
            <a:pPr marL="0" indent="0">
              <a:buFont typeface="Arial" pitchFamily="34" charset="0"/>
              <a:buNone/>
            </a:pPr>
            <a:endParaRPr lang="fr-FR" kern="0" dirty="0" smtClean="0"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r>
              <a:rPr lang="fr-FR" kern="0" dirty="0" smtClean="0">
                <a:sym typeface="Wingdings" panose="05000000000000000000" pitchFamily="2" charset="2"/>
              </a:rPr>
              <a:t>SOP Déploiement du </a:t>
            </a:r>
            <a:r>
              <a:rPr lang="fr-FR" kern="0" dirty="0" err="1" smtClean="0">
                <a:sym typeface="Wingdings" panose="05000000000000000000" pitchFamily="2" charset="2"/>
              </a:rPr>
              <a:t>datalogging</a:t>
            </a:r>
            <a:r>
              <a:rPr lang="fr-FR" kern="0" dirty="0" smtClean="0">
                <a:sym typeface="Wingdings" panose="05000000000000000000" pitchFamily="2" charset="2"/>
              </a:rPr>
              <a:t>  créée &amp; testée</a:t>
            </a:r>
          </a:p>
          <a:p>
            <a:pPr marL="0" indent="0">
              <a:buFont typeface="Arial" pitchFamily="34" charset="0"/>
              <a:buNone/>
            </a:pPr>
            <a:r>
              <a:rPr lang="fr-FR" kern="0" dirty="0" smtClean="0">
                <a:sym typeface="Wingdings" panose="05000000000000000000" pitchFamily="2" charset="2"/>
              </a:rPr>
              <a:t>SOP Centralisation données sur serveur SQL  en cours de rédaction</a:t>
            </a:r>
          </a:p>
          <a:p>
            <a:pPr marL="0" indent="0">
              <a:buNone/>
            </a:pPr>
            <a:r>
              <a:rPr lang="fr-FR" kern="0" dirty="0">
                <a:sym typeface="Wingdings" panose="05000000000000000000" pitchFamily="2" charset="2"/>
              </a:rPr>
              <a:t>SOP </a:t>
            </a:r>
            <a:r>
              <a:rPr lang="fr-FR" dirty="0"/>
              <a:t>Redémarrage serveur </a:t>
            </a:r>
            <a:r>
              <a:rPr lang="fr-FR" dirty="0" smtClean="0"/>
              <a:t>FRCHA3SQL4 </a:t>
            </a:r>
            <a:r>
              <a:rPr lang="fr-FR" kern="0" dirty="0">
                <a:sym typeface="Wingdings" panose="05000000000000000000" pitchFamily="2" charset="2"/>
              </a:rPr>
              <a:t> en cours de </a:t>
            </a:r>
            <a:r>
              <a:rPr lang="fr-FR" kern="0" dirty="0" smtClean="0">
                <a:sym typeface="Wingdings" panose="05000000000000000000" pitchFamily="2" charset="2"/>
              </a:rPr>
              <a:t>rédaction</a:t>
            </a: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b="1" kern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kern="0" dirty="0">
                <a:sym typeface="Wingdings" panose="05000000000000000000" pitchFamily="2" charset="2"/>
              </a:rPr>
              <a:t>Arrivage de 7 TO de stockage fin d’année acheté par l’Informatique</a:t>
            </a:r>
          </a:p>
          <a:p>
            <a:pPr marL="0" indent="0">
              <a:buNone/>
            </a:pPr>
            <a:endParaRPr lang="fr-FR" sz="1400" kern="0" dirty="0" smtClean="0"/>
          </a:p>
          <a:p>
            <a:pPr marL="0" indent="0">
              <a:buFont typeface="Arial" pitchFamily="34" charset="0"/>
              <a:buNone/>
            </a:pPr>
            <a:endParaRPr lang="fr-FR" kern="0" dirty="0"/>
          </a:p>
        </p:txBody>
      </p:sp>
    </p:spTree>
    <p:extLst>
      <p:ext uri="{BB962C8B-B14F-4D97-AF65-F5344CB8AC3E}">
        <p14:creationId xmlns:p14="http://schemas.microsoft.com/office/powerpoint/2010/main" val="295160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SOP Migration de </a:t>
            </a:r>
            <a:r>
              <a:rPr lang="fr-FR" dirty="0" err="1">
                <a:sym typeface="Wingdings" panose="05000000000000000000" pitchFamily="2" charset="2"/>
              </a:rPr>
              <a:t>TestStand</a:t>
            </a:r>
            <a:r>
              <a:rPr lang="fr-FR" dirty="0">
                <a:sym typeface="Wingdings" panose="05000000000000000000" pitchFamily="2" charset="2"/>
              </a:rPr>
              <a:t> 4.2.1 vers </a:t>
            </a:r>
            <a:r>
              <a:rPr lang="fr-FR" dirty="0" err="1">
                <a:sym typeface="Wingdings" panose="05000000000000000000" pitchFamily="2" charset="2"/>
              </a:rPr>
              <a:t>TestStand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smtClean="0">
                <a:sym typeface="Wingdings" panose="05000000000000000000" pitchFamily="2" charset="2"/>
              </a:rPr>
              <a:t>2012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/>
              <a:t>Poursuite déploiement MAJ Tracabilite_01.mtl </a:t>
            </a:r>
            <a:r>
              <a:rPr lang="fr-FR" dirty="0">
                <a:sym typeface="Wingdings" panose="05000000000000000000" pitchFamily="2" charset="2"/>
              </a:rPr>
              <a:t> ICT Handler &amp; </a:t>
            </a:r>
            <a:r>
              <a:rPr lang="fr-FR" dirty="0" smtClean="0">
                <a:sym typeface="Wingdings" panose="05000000000000000000" pitchFamily="2" charset="2"/>
              </a:rPr>
              <a:t>Manuel</a:t>
            </a:r>
          </a:p>
          <a:p>
            <a:pPr marL="0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dirty="0"/>
              <a:t>Poursuite déploiement </a:t>
            </a:r>
            <a:r>
              <a:rPr lang="fr-FR" dirty="0" err="1"/>
              <a:t>TestStand</a:t>
            </a:r>
            <a:r>
              <a:rPr lang="fr-FR" dirty="0"/>
              <a:t> 2012:</a:t>
            </a:r>
          </a:p>
          <a:p>
            <a:pPr lvl="1"/>
            <a:r>
              <a:rPr lang="fr-FR" sz="1600" dirty="0"/>
              <a:t>APF, </a:t>
            </a:r>
            <a:r>
              <a:rPr lang="fr-FR" sz="1600" dirty="0" err="1"/>
              <a:t>Screenning</a:t>
            </a:r>
            <a:r>
              <a:rPr lang="fr-FR" sz="1600" dirty="0"/>
              <a:t>, Vision, Flasher &amp; </a:t>
            </a:r>
            <a:r>
              <a:rPr lang="fr-FR" sz="1600" dirty="0" err="1" smtClean="0"/>
              <a:t>Bscan</a:t>
            </a:r>
            <a:endParaRPr lang="fr-FR" sz="1600" dirty="0" smtClean="0"/>
          </a:p>
          <a:p>
            <a:pPr marL="381000" lvl="1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Implémentation d’un algorithme de calcul des capabilités &amp; des valeurs des cartes de contrôle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Perspectives d’amélioration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51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855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>
                <a:sym typeface="Wingdings" panose="05000000000000000000" pitchFamily="2" charset="2"/>
              </a:rPr>
              <a:t>Agrégation périodique des données</a:t>
            </a:r>
          </a:p>
          <a:p>
            <a:pPr marL="0" indent="0">
              <a:buNone/>
            </a:pPr>
            <a:r>
              <a:rPr lang="fr-FR" sz="1400" b="1" dirty="0">
                <a:sym typeface="Wingdings" panose="05000000000000000000" pitchFamily="2" charset="2"/>
              </a:rPr>
              <a:t>	</a:t>
            </a:r>
            <a:r>
              <a:rPr lang="fr-FR" dirty="0" smtClean="0">
                <a:sym typeface="Wingdings" panose="05000000000000000000" pitchFamily="2" charset="2"/>
              </a:rPr>
              <a:t> Création d’une base de données multidimensionnelle</a:t>
            </a:r>
            <a:endParaRPr lang="fr-FR" sz="1400" b="1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Perspectives d’amélioration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52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8100491" cy="3910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467544" y="2276872"/>
            <a:ext cx="1656184" cy="3910385"/>
          </a:xfrm>
          <a:prstGeom prst="rect">
            <a:avLst/>
          </a:prstGeom>
          <a:noFill/>
          <a:ln w="57150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123728" y="2276871"/>
            <a:ext cx="2592288" cy="3910385"/>
          </a:xfrm>
          <a:prstGeom prst="rect">
            <a:avLst/>
          </a:prstGeom>
          <a:noFill/>
          <a:ln w="57150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716015" y="2276870"/>
            <a:ext cx="3852019" cy="3910385"/>
          </a:xfrm>
          <a:prstGeom prst="rect">
            <a:avLst/>
          </a:prstGeom>
          <a:noFill/>
          <a:ln w="57150" cap="flat" cmpd="sng" algn="ctr">
            <a:solidFill>
              <a:srgbClr val="FFCE4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9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0" grpId="0" animBg="1"/>
      <p:bldP spid="10" grpId="1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sz="1400" dirty="0">
              <a:sym typeface="Wingdings" panose="05000000000000000000" pitchFamily="2" charset="2"/>
            </a:endParaRPr>
          </a:p>
          <a:p>
            <a:pPr lvl="1"/>
            <a:endParaRPr lang="fr-FR" sz="1400" dirty="0" smtClean="0">
              <a:sym typeface="Wingdings" panose="05000000000000000000" pitchFamily="2" charset="2"/>
            </a:endParaRPr>
          </a:p>
          <a:p>
            <a:pPr lvl="1" algn="ctr"/>
            <a:endParaRPr lang="fr-FR" sz="1800" b="1" dirty="0">
              <a:sym typeface="Wingdings" panose="05000000000000000000" pitchFamily="2" charset="2"/>
            </a:endParaRPr>
          </a:p>
          <a:p>
            <a:pPr lvl="1" algn="ctr"/>
            <a:endParaRPr lang="fr-FR" sz="1800" b="1" dirty="0" smtClean="0">
              <a:sym typeface="Wingdings" panose="05000000000000000000" pitchFamily="2" charset="2"/>
            </a:endParaRPr>
          </a:p>
          <a:p>
            <a:pPr marL="381000" lvl="1" indent="0" algn="ctr">
              <a:buNone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 marL="381000" lvl="1" indent="0" algn="ctr">
              <a:buNone/>
            </a:pPr>
            <a:r>
              <a:rPr lang="fr-FR" sz="1800" b="1" dirty="0" smtClean="0">
                <a:sym typeface="Wingdings" panose="05000000000000000000" pitchFamily="2" charset="2"/>
              </a:rPr>
              <a:t>Merci pour votre attention!</a:t>
            </a:r>
          </a:p>
          <a:p>
            <a:pPr marL="381000" lvl="1" indent="0" algn="ctr">
              <a:buNone/>
            </a:pPr>
            <a:r>
              <a:rPr lang="fr-FR" sz="1800" b="1" dirty="0" smtClean="0">
                <a:sym typeface="Wingdings" panose="05000000000000000000" pitchFamily="2" charset="2"/>
              </a:rPr>
              <a:t>Avez-vous des questions?</a:t>
            </a:r>
            <a:endParaRPr lang="fr-FR" sz="1800" b="1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53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720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Vérification pour chaque moyen</a:t>
            </a:r>
            <a:endParaRPr lang="fr-FR" dirty="0" smtClean="0"/>
          </a:p>
          <a:p>
            <a:pPr lvl="1"/>
            <a:r>
              <a:rPr lang="fr-FR" sz="1400" dirty="0" smtClean="0"/>
              <a:t>Capabilités </a:t>
            </a:r>
            <a:r>
              <a:rPr lang="fr-FR" sz="1400" b="1" dirty="0" smtClean="0"/>
              <a:t>préliminaires</a:t>
            </a:r>
            <a:r>
              <a:rPr lang="fr-FR" sz="1400" dirty="0" smtClean="0"/>
              <a:t> du </a:t>
            </a:r>
            <a:r>
              <a:rPr lang="fr-FR" sz="1400" dirty="0" smtClean="0"/>
              <a:t>moyen;</a:t>
            </a:r>
            <a:endParaRPr lang="fr-FR" sz="1400" dirty="0" smtClean="0"/>
          </a:p>
          <a:p>
            <a:pPr lvl="1"/>
            <a:r>
              <a:rPr lang="fr-FR" sz="1400" dirty="0" smtClean="0">
                <a:sym typeface="Wingdings" panose="05000000000000000000" pitchFamily="2" charset="2"/>
              </a:rPr>
              <a:t>Capabilités </a:t>
            </a:r>
            <a:r>
              <a:rPr lang="fr-FR" sz="1400" b="1" dirty="0" smtClean="0">
                <a:sym typeface="Wingdings" panose="05000000000000000000" pitchFamily="2" charset="2"/>
              </a:rPr>
              <a:t>périodiques</a:t>
            </a:r>
            <a:r>
              <a:rPr lang="fr-FR" sz="1400" dirty="0" smtClean="0">
                <a:sym typeface="Wingdings" panose="05000000000000000000" pitchFamily="2" charset="2"/>
              </a:rPr>
              <a:t> annuelles </a:t>
            </a:r>
            <a:r>
              <a:rPr lang="fr-FR" sz="1400" dirty="0" smtClean="0">
                <a:sym typeface="Wingdings" panose="05000000000000000000" pitchFamily="2" charset="2"/>
              </a:rPr>
              <a:t>du moyen.</a:t>
            </a:r>
            <a:endParaRPr lang="fr-FR" sz="1400" b="1" dirty="0" smtClean="0"/>
          </a:p>
          <a:p>
            <a:pPr lvl="2"/>
            <a:endParaRPr lang="fr-FR" sz="1400" dirty="0"/>
          </a:p>
          <a:p>
            <a:pPr marL="0" indent="0">
              <a:buNone/>
            </a:pPr>
            <a:r>
              <a:rPr lang="fr-FR" dirty="0" smtClean="0"/>
              <a:t>Amélioration continue </a:t>
            </a:r>
            <a:r>
              <a:rPr lang="fr-FR" dirty="0" smtClean="0">
                <a:sym typeface="Wingdings" panose="05000000000000000000" pitchFamily="2" charset="2"/>
              </a:rPr>
              <a:t></a:t>
            </a:r>
            <a:r>
              <a:rPr lang="fr-FR" dirty="0" smtClean="0"/>
              <a:t> identification et mise en place </a:t>
            </a:r>
            <a:r>
              <a:rPr lang="fr-FR" dirty="0" smtClean="0"/>
              <a:t>d’actions lorsque:</a:t>
            </a:r>
            <a:endParaRPr lang="fr-FR" dirty="0" smtClean="0"/>
          </a:p>
          <a:p>
            <a:pPr lvl="1"/>
            <a:r>
              <a:rPr lang="fr-FR" sz="1400" dirty="0" smtClean="0"/>
              <a:t>Variation excessive (</a:t>
            </a:r>
            <a:r>
              <a:rPr lang="fr-FR" sz="1400" b="1" dirty="0" smtClean="0"/>
              <a:t>dispersion</a:t>
            </a:r>
            <a:r>
              <a:rPr lang="fr-FR" sz="1400" dirty="0" smtClean="0"/>
              <a:t>);</a:t>
            </a:r>
            <a:endParaRPr lang="fr-FR" sz="1400" dirty="0" smtClean="0"/>
          </a:p>
          <a:p>
            <a:pPr lvl="1"/>
            <a:r>
              <a:rPr lang="fr-FR" sz="1400" b="1" dirty="0" smtClean="0"/>
              <a:t>Moins</a:t>
            </a:r>
            <a:r>
              <a:rPr lang="fr-FR" sz="1400" dirty="0" smtClean="0"/>
              <a:t> de 100% de capabilité au </a:t>
            </a:r>
            <a:r>
              <a:rPr lang="fr-FR" sz="1400" b="1" dirty="0" smtClean="0"/>
              <a:t>démarrage.</a:t>
            </a:r>
            <a:endParaRPr lang="fr-FR" sz="1400" dirty="0"/>
          </a:p>
          <a:p>
            <a:pPr lvl="2"/>
            <a:endParaRPr lang="fr-FR" sz="1400" dirty="0" smtClean="0"/>
          </a:p>
          <a:p>
            <a:pPr marL="0" indent="0">
              <a:buNone/>
            </a:pPr>
            <a:r>
              <a:rPr lang="fr-FR" dirty="0" smtClean="0"/>
              <a:t>Mise en place</a:t>
            </a:r>
          </a:p>
          <a:p>
            <a:pPr lvl="1"/>
            <a:r>
              <a:rPr lang="fr-FR" sz="1400" dirty="0" smtClean="0"/>
              <a:t>Le </a:t>
            </a:r>
            <a:r>
              <a:rPr lang="fr-FR" sz="1400" dirty="0"/>
              <a:t>technicien </a:t>
            </a:r>
            <a:r>
              <a:rPr lang="fr-FR" sz="1400" dirty="0" smtClean="0"/>
              <a:t>dédié </a:t>
            </a:r>
            <a:r>
              <a:rPr lang="fr-FR" sz="1400" b="1" dirty="0" smtClean="0"/>
              <a:t>doit </a:t>
            </a:r>
            <a:r>
              <a:rPr lang="fr-FR" sz="1400" b="1" dirty="0"/>
              <a:t>s’assurer </a:t>
            </a:r>
            <a:r>
              <a:rPr lang="fr-FR" sz="1400" dirty="0"/>
              <a:t>que </a:t>
            </a:r>
            <a:r>
              <a:rPr lang="fr-FR" sz="1400" dirty="0" smtClean="0"/>
              <a:t>son moyen de test est </a:t>
            </a:r>
            <a:r>
              <a:rPr lang="fr-FR" sz="1400" dirty="0"/>
              <a:t>capable de respecter les limites de </a:t>
            </a:r>
            <a:r>
              <a:rPr lang="fr-FR" sz="1400" dirty="0" smtClean="0"/>
              <a:t>spécification.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95726-513E-4B9D-94BE-9A8AA9DB0D91}" type="slidenum">
              <a:rPr lang="it-IT" smtClean="0"/>
              <a:pPr>
                <a:defRPr/>
              </a:pPr>
              <a:t>6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7544" y="6597352"/>
            <a:ext cx="5867400" cy="195262"/>
          </a:xfrm>
          <a:solidFill>
            <a:schemeClr val="accent3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 bwMode="auto">
          <a:xfrm>
            <a:off x="1835696" y="476672"/>
            <a:ext cx="5616624" cy="468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dirty="0"/>
              <a:t>Exigences QS 9000 - ISO TS 16949</a:t>
            </a: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Définition du projet:</a:t>
            </a:r>
          </a:p>
          <a:p>
            <a:r>
              <a:rPr lang="fr-FR" sz="1400" dirty="0" smtClean="0">
                <a:sym typeface="Wingdings" panose="05000000000000000000" pitchFamily="2" charset="2"/>
              </a:rPr>
              <a:t>Mise en place d’un serveur SQL </a:t>
            </a:r>
          </a:p>
          <a:p>
            <a:pPr marL="381000" lvl="1" indent="0">
              <a:buNone/>
            </a:pPr>
            <a:r>
              <a:rPr lang="fr-FR" sz="1400" dirty="0">
                <a:sym typeface="Wingdings" panose="05000000000000000000" pitchFamily="2" charset="2"/>
              </a:rPr>
              <a:t>	</a:t>
            </a:r>
            <a:r>
              <a:rPr lang="fr-FR" sz="1400" dirty="0" smtClean="0">
                <a:sym typeface="Wingdings" panose="05000000000000000000" pitchFamily="2" charset="2"/>
              </a:rPr>
              <a:t> Centralisation des données testeurs grandes séries;</a:t>
            </a:r>
          </a:p>
          <a:p>
            <a:pPr marL="381000" lvl="1" indent="0">
              <a:buNone/>
            </a:pPr>
            <a:r>
              <a:rPr lang="fr-FR" sz="1400" dirty="0">
                <a:sym typeface="Wingdings" panose="05000000000000000000" pitchFamily="2" charset="2"/>
              </a:rPr>
              <a:t>	</a:t>
            </a:r>
            <a:r>
              <a:rPr lang="fr-FR" sz="1400" dirty="0" smtClean="0">
                <a:sym typeface="Wingdings" panose="05000000000000000000" pitchFamily="2" charset="2"/>
              </a:rPr>
              <a:t> Automatisation de la remontée des données.</a:t>
            </a:r>
            <a:endParaRPr lang="fr-FR" sz="1400" dirty="0">
              <a:sym typeface="Wingdings" panose="05000000000000000000" pitchFamily="2" charset="2"/>
            </a:endParaRPr>
          </a:p>
          <a:p>
            <a:pPr marL="381000" lvl="1" indent="0">
              <a:buNone/>
            </a:pPr>
            <a:endParaRPr lang="fr-FR" sz="1200" dirty="0" smtClean="0"/>
          </a:p>
          <a:p>
            <a:pPr marL="0" indent="0">
              <a:buNone/>
            </a:pPr>
            <a:r>
              <a:rPr lang="fr-FR" dirty="0" smtClean="0"/>
              <a:t>Ch</a:t>
            </a:r>
            <a:r>
              <a:rPr lang="fr-FR" dirty="0" smtClean="0"/>
              <a:t>amps d’activité du projet</a:t>
            </a:r>
            <a:r>
              <a:rPr lang="fr-FR" dirty="0" smtClean="0"/>
              <a:t>:</a:t>
            </a:r>
            <a:endParaRPr lang="fr-FR" dirty="0" smtClean="0"/>
          </a:p>
          <a:p>
            <a:r>
              <a:rPr lang="fr-FR" sz="1400" dirty="0" smtClean="0"/>
              <a:t>Déploiement du </a:t>
            </a:r>
            <a:r>
              <a:rPr lang="fr-FR" sz="1400" dirty="0" err="1" smtClean="0"/>
              <a:t>datalogging</a:t>
            </a:r>
            <a:r>
              <a:rPr lang="fr-FR" sz="1400" dirty="0" smtClean="0"/>
              <a:t> sur les testeurs à l’aide de </a:t>
            </a:r>
            <a:r>
              <a:rPr lang="fr-FR" sz="1400" dirty="0" err="1" smtClean="0"/>
              <a:t>datalog</a:t>
            </a:r>
            <a:r>
              <a:rPr lang="fr-FR" sz="1400" dirty="0" smtClean="0"/>
              <a:t>, de </a:t>
            </a:r>
            <a:r>
              <a:rPr lang="fr-FR" sz="1400" dirty="0" err="1" smtClean="0"/>
              <a:t>parser</a:t>
            </a:r>
            <a:r>
              <a:rPr lang="fr-FR" sz="1400" dirty="0" smtClean="0"/>
              <a:t> ou par développement de routines;</a:t>
            </a:r>
          </a:p>
          <a:p>
            <a:r>
              <a:rPr lang="fr-FR" sz="1400" dirty="0" err="1" smtClean="0"/>
              <a:t>Réalsation</a:t>
            </a:r>
            <a:r>
              <a:rPr lang="fr-FR" sz="1400" dirty="0" smtClean="0"/>
              <a:t> de requêtes SQL d’importation;</a:t>
            </a:r>
          </a:p>
          <a:p>
            <a:r>
              <a:rPr lang="fr-FR" sz="1400" dirty="0" smtClean="0"/>
              <a:t>Réalisation de requête sous </a:t>
            </a:r>
            <a:r>
              <a:rPr lang="fr-FR" sz="1400" dirty="0" err="1" smtClean="0"/>
              <a:t>Minitab</a:t>
            </a:r>
            <a:r>
              <a:rPr lang="fr-FR" sz="1400" dirty="0" smtClean="0"/>
              <a:t> pour traitement statistiques (capabilités, R&amp;R, …).</a:t>
            </a:r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r>
              <a:rPr lang="fr-FR" dirty="0" smtClean="0"/>
              <a:t>Ressources humaines associées:</a:t>
            </a:r>
          </a:p>
          <a:p>
            <a:r>
              <a:rPr lang="fr-FR" sz="1400" dirty="0" smtClean="0"/>
              <a:t>1 ingénieur support pour la génération </a:t>
            </a:r>
            <a:r>
              <a:rPr lang="fr-FR" sz="1400" dirty="0" err="1" smtClean="0"/>
              <a:t>datalogs</a:t>
            </a:r>
            <a:r>
              <a:rPr lang="fr-FR" sz="1400" dirty="0" smtClean="0"/>
              <a:t> des testeurs ICT;</a:t>
            </a:r>
          </a:p>
          <a:p>
            <a:r>
              <a:rPr lang="fr-FR" sz="1400" dirty="0" smtClean="0"/>
              <a:t>1 ingénieur support pour la génération </a:t>
            </a:r>
            <a:r>
              <a:rPr lang="fr-FR" sz="1400" dirty="0" err="1" smtClean="0"/>
              <a:t>datalogs</a:t>
            </a:r>
            <a:r>
              <a:rPr lang="fr-FR" sz="1400" dirty="0" smtClean="0"/>
              <a:t> des testeurs fonctionnels et support </a:t>
            </a:r>
            <a:r>
              <a:rPr lang="fr-FR" sz="1400" dirty="0" err="1" smtClean="0"/>
              <a:t>Minitab</a:t>
            </a:r>
            <a:r>
              <a:rPr lang="fr-FR" sz="1400" dirty="0" smtClean="0"/>
              <a:t>;</a:t>
            </a:r>
          </a:p>
          <a:p>
            <a:r>
              <a:rPr lang="fr-FR" sz="1400" dirty="0" smtClean="0"/>
              <a:t>3 ingénieurs + 5 techniciens test pour le déploiement.</a:t>
            </a:r>
            <a:endParaRPr lang="fr-FR" dirty="0" smtClean="0"/>
          </a:p>
          <a:p>
            <a:endParaRPr lang="fr-FR" sz="1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95726-513E-4B9D-94BE-9A8AA9DB0D91}" type="slidenum">
              <a:rPr lang="it-IT" smtClean="0"/>
              <a:pPr>
                <a:defRPr/>
              </a:pPr>
              <a:t>7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539552" y="6618114"/>
            <a:ext cx="5867400" cy="195262"/>
          </a:xfrm>
          <a:solidFill>
            <a:schemeClr val="accent3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 bwMode="auto">
          <a:xfrm>
            <a:off x="1835696" y="476672"/>
            <a:ext cx="5616624" cy="468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Spécifications</a:t>
            </a: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30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Définition du projet:</a:t>
            </a:r>
          </a:p>
          <a:p>
            <a:r>
              <a:rPr lang="fr-FR" sz="1400" dirty="0" smtClean="0">
                <a:sym typeface="Wingdings" panose="05000000000000000000" pitchFamily="2" charset="2"/>
              </a:rPr>
              <a:t>Mise en place d’un serveur SQL </a:t>
            </a:r>
          </a:p>
          <a:p>
            <a:pPr marL="381000" lvl="1" indent="0">
              <a:buNone/>
            </a:pPr>
            <a:r>
              <a:rPr lang="fr-FR" sz="1400" dirty="0">
                <a:sym typeface="Wingdings" panose="05000000000000000000" pitchFamily="2" charset="2"/>
              </a:rPr>
              <a:t>	</a:t>
            </a:r>
            <a:r>
              <a:rPr lang="fr-FR" sz="1400" dirty="0" smtClean="0">
                <a:sym typeface="Wingdings" panose="05000000000000000000" pitchFamily="2" charset="2"/>
              </a:rPr>
              <a:t> Centralisation des données testeurs grandes séries;</a:t>
            </a:r>
          </a:p>
          <a:p>
            <a:pPr marL="381000" lvl="1" indent="0">
              <a:buNone/>
            </a:pPr>
            <a:r>
              <a:rPr lang="fr-FR" sz="1400" dirty="0">
                <a:sym typeface="Wingdings" panose="05000000000000000000" pitchFamily="2" charset="2"/>
              </a:rPr>
              <a:t>	</a:t>
            </a:r>
            <a:r>
              <a:rPr lang="fr-FR" sz="1400" dirty="0" smtClean="0">
                <a:sym typeface="Wingdings" panose="05000000000000000000" pitchFamily="2" charset="2"/>
              </a:rPr>
              <a:t> Automatisation de la remontée des données.</a:t>
            </a:r>
            <a:endParaRPr lang="fr-FR" sz="1400" dirty="0">
              <a:sym typeface="Wingdings" panose="05000000000000000000" pitchFamily="2" charset="2"/>
            </a:endParaRPr>
          </a:p>
          <a:p>
            <a:pPr marL="381000" lvl="1" indent="0">
              <a:buNone/>
            </a:pPr>
            <a:endParaRPr lang="fr-FR" sz="1200" dirty="0" smtClean="0"/>
          </a:p>
          <a:p>
            <a:pPr marL="0" indent="0">
              <a:buNone/>
            </a:pPr>
            <a:r>
              <a:rPr lang="fr-FR" dirty="0" smtClean="0"/>
              <a:t>Ch</a:t>
            </a:r>
            <a:r>
              <a:rPr lang="fr-FR" dirty="0" smtClean="0"/>
              <a:t>amps d’activité du projet</a:t>
            </a:r>
            <a:r>
              <a:rPr lang="fr-FR" dirty="0" smtClean="0"/>
              <a:t>:</a:t>
            </a:r>
            <a:endParaRPr lang="fr-FR" dirty="0" smtClean="0"/>
          </a:p>
          <a:p>
            <a:r>
              <a:rPr lang="fr-FR" sz="1400" dirty="0" smtClean="0"/>
              <a:t>Déploiement du </a:t>
            </a:r>
            <a:r>
              <a:rPr lang="fr-FR" sz="1400" dirty="0" err="1" smtClean="0"/>
              <a:t>datalogging</a:t>
            </a:r>
            <a:r>
              <a:rPr lang="fr-FR" sz="1400" dirty="0" smtClean="0"/>
              <a:t> sur les testeurs à l’aide de </a:t>
            </a:r>
            <a:r>
              <a:rPr lang="fr-FR" sz="1400" dirty="0" err="1" smtClean="0"/>
              <a:t>datalog</a:t>
            </a:r>
            <a:r>
              <a:rPr lang="fr-FR" sz="1400" dirty="0" smtClean="0"/>
              <a:t>, de </a:t>
            </a:r>
            <a:r>
              <a:rPr lang="fr-FR" sz="1400" dirty="0" err="1" smtClean="0"/>
              <a:t>parser</a:t>
            </a:r>
            <a:r>
              <a:rPr lang="fr-FR" sz="1400" dirty="0" smtClean="0"/>
              <a:t> ou par développement de routines;</a:t>
            </a:r>
          </a:p>
          <a:p>
            <a:r>
              <a:rPr lang="fr-FR" sz="1400" dirty="0" err="1" smtClean="0"/>
              <a:t>Réalsation</a:t>
            </a:r>
            <a:r>
              <a:rPr lang="fr-FR" sz="1400" dirty="0" smtClean="0"/>
              <a:t> de requêtes SQL d’importation;</a:t>
            </a:r>
          </a:p>
          <a:p>
            <a:r>
              <a:rPr lang="fr-FR" sz="1400" dirty="0" smtClean="0"/>
              <a:t>Réalisation de requête sous </a:t>
            </a:r>
            <a:r>
              <a:rPr lang="fr-FR" sz="1400" dirty="0" err="1" smtClean="0"/>
              <a:t>Minitab</a:t>
            </a:r>
            <a:r>
              <a:rPr lang="fr-FR" sz="1400" dirty="0" smtClean="0"/>
              <a:t> pour traitement statistiques (capabilités, R&amp;R, …).</a:t>
            </a:r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r>
              <a:rPr lang="fr-FR" dirty="0" smtClean="0"/>
              <a:t>Ressources humaines associées:</a:t>
            </a:r>
          </a:p>
          <a:p>
            <a:r>
              <a:rPr lang="fr-FR" sz="1400" dirty="0" smtClean="0"/>
              <a:t>1 ingénieur support pour la génération </a:t>
            </a:r>
            <a:r>
              <a:rPr lang="fr-FR" sz="1400" dirty="0" err="1" smtClean="0"/>
              <a:t>datalogs</a:t>
            </a:r>
            <a:r>
              <a:rPr lang="fr-FR" sz="1400" dirty="0" smtClean="0"/>
              <a:t> des testeurs ICT;</a:t>
            </a:r>
          </a:p>
          <a:p>
            <a:r>
              <a:rPr lang="fr-FR" sz="1400" dirty="0" smtClean="0"/>
              <a:t>1 ingénieur support pour la génération </a:t>
            </a:r>
            <a:r>
              <a:rPr lang="fr-FR" sz="1400" dirty="0" err="1" smtClean="0"/>
              <a:t>datalogs</a:t>
            </a:r>
            <a:r>
              <a:rPr lang="fr-FR" sz="1400" dirty="0" smtClean="0"/>
              <a:t> des testeurs fonctionnels et support </a:t>
            </a:r>
            <a:r>
              <a:rPr lang="fr-FR" sz="1400" dirty="0" err="1" smtClean="0"/>
              <a:t>Minitab</a:t>
            </a:r>
            <a:r>
              <a:rPr lang="fr-FR" sz="1400" dirty="0" smtClean="0"/>
              <a:t>;</a:t>
            </a:r>
          </a:p>
          <a:p>
            <a:r>
              <a:rPr lang="fr-FR" sz="1400" dirty="0" smtClean="0"/>
              <a:t>3 ingénieurs + 5 techniciens test pour le déploiement.</a:t>
            </a:r>
            <a:endParaRPr lang="fr-FR" dirty="0" smtClean="0"/>
          </a:p>
          <a:p>
            <a:endParaRPr lang="fr-FR" sz="1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95726-513E-4B9D-94BE-9A8AA9DB0D91}" type="slidenum">
              <a:rPr lang="it-IT" smtClean="0"/>
              <a:pPr>
                <a:defRPr/>
              </a:pPr>
              <a:t>8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539552" y="6618114"/>
            <a:ext cx="5867400" cy="195262"/>
          </a:xfrm>
          <a:solidFill>
            <a:schemeClr val="accent3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 bwMode="auto">
          <a:xfrm>
            <a:off x="1835696" y="476672"/>
            <a:ext cx="5616624" cy="468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Spécifications</a:t>
            </a: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50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Logiciels pour générer les capabilités:</a:t>
            </a:r>
          </a:p>
          <a:p>
            <a:pPr lvl="1"/>
            <a:r>
              <a:rPr lang="fr-FR" sz="1400" dirty="0" smtClean="0"/>
              <a:t>CP2012 &amp; CP2014 </a:t>
            </a:r>
            <a:r>
              <a:rPr lang="fr-FR" sz="1400" dirty="0" smtClean="0">
                <a:sym typeface="Wingdings" panose="05000000000000000000" pitchFamily="2" charset="2"/>
              </a:rPr>
              <a:t> </a:t>
            </a:r>
            <a:r>
              <a:rPr lang="fr-FR" sz="1400" b="1" dirty="0" smtClean="0">
                <a:sym typeface="Wingdings" panose="05000000000000000000" pitchFamily="2" charset="2"/>
              </a:rPr>
              <a:t>1 fichier </a:t>
            </a:r>
            <a:r>
              <a:rPr lang="fr-FR" sz="1400" dirty="0" smtClean="0">
                <a:sym typeface="Wingdings" panose="05000000000000000000" pitchFamily="2" charset="2"/>
              </a:rPr>
              <a:t>à la fois &amp; </a:t>
            </a:r>
            <a:r>
              <a:rPr lang="fr-FR" sz="1400" b="1" dirty="0" smtClean="0">
                <a:sym typeface="Wingdings" panose="05000000000000000000" pitchFamily="2" charset="2"/>
              </a:rPr>
              <a:t>mise en forme des données </a:t>
            </a:r>
            <a:r>
              <a:rPr lang="fr-FR" sz="1400" dirty="0" smtClean="0">
                <a:sym typeface="Wingdings" panose="05000000000000000000" pitchFamily="2" charset="2"/>
              </a:rPr>
              <a:t>compliquées</a:t>
            </a:r>
          </a:p>
          <a:p>
            <a:pPr lvl="1"/>
            <a:r>
              <a:rPr lang="fr-FR" sz="1400" dirty="0" smtClean="0">
                <a:sym typeface="Wingdings" panose="05000000000000000000" pitchFamily="2" charset="2"/>
              </a:rPr>
              <a:t>Access </a:t>
            </a:r>
            <a:r>
              <a:rPr lang="fr-FR" sz="1400" dirty="0" err="1" smtClean="0">
                <a:sym typeface="Wingdings" panose="05000000000000000000" pitchFamily="2" charset="2"/>
              </a:rPr>
              <a:t>Database</a:t>
            </a:r>
            <a:r>
              <a:rPr lang="fr-FR" sz="1400" dirty="0" smtClean="0">
                <a:sym typeface="Wingdings" panose="05000000000000000000" pitchFamily="2" charset="2"/>
              </a:rPr>
              <a:t>  </a:t>
            </a:r>
            <a:r>
              <a:rPr lang="fr-FR" sz="1400" b="1" dirty="0" smtClean="0">
                <a:sym typeface="Wingdings" panose="05000000000000000000" pitchFamily="2" charset="2"/>
              </a:rPr>
              <a:t>mise en forme des données </a:t>
            </a:r>
            <a:r>
              <a:rPr lang="fr-FR" sz="1400" dirty="0" smtClean="0">
                <a:sym typeface="Wingdings" panose="05000000000000000000" pitchFamily="2" charset="2"/>
              </a:rPr>
              <a:t>compliquées &amp; </a:t>
            </a:r>
            <a:r>
              <a:rPr lang="fr-FR" sz="1400" b="1" dirty="0" smtClean="0">
                <a:sym typeface="Wingdings" panose="05000000000000000000" pitchFamily="2" charset="2"/>
              </a:rPr>
              <a:t>pas de graphiques</a:t>
            </a:r>
          </a:p>
          <a:p>
            <a:pPr lvl="1"/>
            <a:r>
              <a:rPr lang="fr-FR" sz="1400" dirty="0" smtClean="0">
                <a:sym typeface="Wingdings" panose="05000000000000000000" pitchFamily="2" charset="2"/>
              </a:rPr>
              <a:t>Etc.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Standard au niveau usine inexistant:</a:t>
            </a:r>
          </a:p>
          <a:p>
            <a:pPr lvl="1"/>
            <a:r>
              <a:rPr lang="fr-FR" sz="1400" dirty="0" smtClean="0"/>
              <a:t>EOL </a:t>
            </a:r>
            <a:r>
              <a:rPr lang="fr-FR" sz="1400" dirty="0" err="1" smtClean="0"/>
              <a:t>Loccioni</a:t>
            </a:r>
            <a:r>
              <a:rPr lang="fr-FR" sz="1400" dirty="0" smtClean="0"/>
              <a:t> SMEG/GIORGIO	</a:t>
            </a:r>
            <a:r>
              <a:rPr lang="fr-FR" sz="1400" dirty="0" smtClean="0">
                <a:sym typeface="Wingdings" panose="05000000000000000000" pitchFamily="2" charset="2"/>
              </a:rPr>
              <a:t> </a:t>
            </a:r>
            <a:r>
              <a:rPr lang="fr-FR" sz="1400" dirty="0">
                <a:sym typeface="Wingdings" panose="05000000000000000000" pitchFamily="2" charset="2"/>
              </a:rPr>
              <a:t>a</a:t>
            </a:r>
            <a:r>
              <a:rPr lang="fr-FR" sz="1400" dirty="0" smtClean="0">
                <a:sym typeface="Wingdings" panose="05000000000000000000" pitchFamily="2" charset="2"/>
              </a:rPr>
              <a:t>rchitecture Access </a:t>
            </a:r>
            <a:r>
              <a:rPr lang="fr-FR" sz="1400" dirty="0" err="1" smtClean="0">
                <a:sym typeface="Wingdings" panose="05000000000000000000" pitchFamily="2" charset="2"/>
              </a:rPr>
              <a:t>Telematic</a:t>
            </a:r>
            <a:endParaRPr lang="fr-FR" sz="1400" dirty="0" smtClean="0"/>
          </a:p>
          <a:p>
            <a:pPr lvl="1"/>
            <a:r>
              <a:rPr lang="fr-FR" sz="1400" dirty="0" smtClean="0"/>
              <a:t>ICT Manuel			</a:t>
            </a:r>
            <a:r>
              <a:rPr lang="fr-FR" sz="1400" dirty="0" smtClean="0">
                <a:sym typeface="Wingdings" panose="05000000000000000000" pitchFamily="2" charset="2"/>
              </a:rPr>
              <a:t> fichiers textes .</a:t>
            </a:r>
            <a:r>
              <a:rPr lang="fr-FR" sz="1400" dirty="0" err="1" smtClean="0">
                <a:sym typeface="Wingdings" panose="05000000000000000000" pitchFamily="2" charset="2"/>
              </a:rPr>
              <a:t>res</a:t>
            </a:r>
            <a:r>
              <a:rPr lang="fr-FR" sz="1400" dirty="0" smtClean="0"/>
              <a:t>		</a:t>
            </a:r>
          </a:p>
          <a:p>
            <a:pPr lvl="1"/>
            <a:r>
              <a:rPr lang="fr-FR" sz="1400" dirty="0" smtClean="0"/>
              <a:t>EOL </a:t>
            </a:r>
            <a:r>
              <a:rPr lang="fr-FR" sz="1400" dirty="0" err="1" smtClean="0"/>
              <a:t>Aeroflex</a:t>
            </a:r>
            <a:r>
              <a:rPr lang="fr-FR" sz="1400" dirty="0" smtClean="0"/>
              <a:t> ATB1, 2		</a:t>
            </a:r>
            <a:r>
              <a:rPr lang="fr-FR" sz="1400" dirty="0" smtClean="0">
                <a:sym typeface="Wingdings" panose="05000000000000000000" pitchFamily="2" charset="2"/>
              </a:rPr>
              <a:t> architecture Access </a:t>
            </a:r>
            <a:r>
              <a:rPr lang="fr-FR" sz="1400" dirty="0" err="1" smtClean="0">
                <a:sym typeface="Wingdings" panose="05000000000000000000" pitchFamily="2" charset="2"/>
              </a:rPr>
              <a:t>Generic</a:t>
            </a:r>
            <a:r>
              <a:rPr lang="fr-FR" sz="1400" dirty="0" smtClean="0">
                <a:sym typeface="Wingdings" panose="05000000000000000000" pitchFamily="2" charset="2"/>
              </a:rPr>
              <a:t> </a:t>
            </a:r>
            <a:r>
              <a:rPr lang="fr-FR" sz="1400" dirty="0" err="1" smtClean="0">
                <a:sym typeface="Wingdings" panose="05000000000000000000" pitchFamily="2" charset="2"/>
              </a:rPr>
              <a:t>Recordset</a:t>
            </a:r>
            <a:endParaRPr lang="fr-FR" sz="1400" dirty="0" smtClean="0"/>
          </a:p>
          <a:p>
            <a:pPr lvl="1"/>
            <a:r>
              <a:rPr lang="fr-FR" sz="1400" dirty="0" smtClean="0"/>
              <a:t>EOL Système &amp; </a:t>
            </a:r>
            <a:r>
              <a:rPr lang="fr-FR" sz="1400" dirty="0" err="1" smtClean="0"/>
              <a:t>Préf</a:t>
            </a:r>
            <a:r>
              <a:rPr lang="fr-FR" sz="1400" dirty="0" smtClean="0"/>
              <a:t> RT6	</a:t>
            </a:r>
            <a:r>
              <a:rPr lang="fr-FR" sz="1400" dirty="0" smtClean="0">
                <a:sym typeface="Wingdings" panose="05000000000000000000" pitchFamily="2" charset="2"/>
              </a:rPr>
              <a:t> architecture Access </a:t>
            </a:r>
            <a:r>
              <a:rPr lang="fr-FR" sz="1400" dirty="0" err="1" smtClean="0">
                <a:sym typeface="Wingdings" panose="05000000000000000000" pitchFamily="2" charset="2"/>
              </a:rPr>
              <a:t>TestStand</a:t>
            </a:r>
            <a:r>
              <a:rPr lang="fr-FR" sz="1400" dirty="0" smtClean="0">
                <a:sym typeface="Wingdings" panose="05000000000000000000" pitchFamily="2" charset="2"/>
              </a:rPr>
              <a:t> 2.1</a:t>
            </a:r>
            <a:endParaRPr lang="fr-FR" sz="1400" dirty="0" smtClean="0"/>
          </a:p>
          <a:p>
            <a:pPr lvl="1"/>
            <a:r>
              <a:rPr lang="fr-FR" sz="1400" dirty="0" smtClean="0"/>
              <a:t>ICT Handler 		</a:t>
            </a:r>
            <a:r>
              <a:rPr lang="fr-FR" sz="1400" dirty="0" smtClean="0">
                <a:sym typeface="Wingdings" panose="05000000000000000000" pitchFamily="2" charset="2"/>
              </a:rPr>
              <a:t> architecture Access </a:t>
            </a:r>
            <a:r>
              <a:rPr lang="fr-FR" sz="1400" dirty="0" err="1" smtClean="0">
                <a:sym typeface="Wingdings" panose="05000000000000000000" pitchFamily="2" charset="2"/>
              </a:rPr>
              <a:t>TestStand</a:t>
            </a:r>
            <a:r>
              <a:rPr lang="fr-FR" sz="1400" dirty="0" smtClean="0">
                <a:sym typeface="Wingdings" panose="05000000000000000000" pitchFamily="2" charset="2"/>
              </a:rPr>
              <a:t> 2.1</a:t>
            </a:r>
          </a:p>
          <a:p>
            <a:pPr lvl="1"/>
            <a:r>
              <a:rPr lang="fr-FR" sz="1400" dirty="0" smtClean="0">
                <a:sym typeface="Wingdings" panose="05000000000000000000" pitchFamily="2" charset="2"/>
              </a:rPr>
              <a:t>APF, EOL Giorgio Display	 fichiers textes</a:t>
            </a:r>
          </a:p>
          <a:p>
            <a:pPr lvl="1"/>
            <a:r>
              <a:rPr lang="fr-FR" sz="1400" dirty="0" smtClean="0">
                <a:sym typeface="Wingdings" panose="05000000000000000000" pitchFamily="2" charset="2"/>
              </a:rPr>
              <a:t>ATB3 ?</a:t>
            </a:r>
          </a:p>
          <a:p>
            <a:pPr lvl="1"/>
            <a:r>
              <a:rPr lang="fr-FR" sz="1400" dirty="0" smtClean="0">
                <a:sym typeface="Wingdings" panose="05000000000000000000" pitchFamily="2" charset="2"/>
              </a:rPr>
              <a:t>Etc.</a:t>
            </a:r>
            <a:endParaRPr lang="fr-FR" sz="1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95726-513E-4B9D-94BE-9A8AA9DB0D91}" type="slidenum">
              <a:rPr lang="it-IT" smtClean="0"/>
              <a:pPr>
                <a:defRPr/>
              </a:pPr>
              <a:t>9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539552" y="6618114"/>
            <a:ext cx="5867400" cy="195262"/>
          </a:xfrm>
          <a:solidFill>
            <a:schemeClr val="accent3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 bwMode="auto">
          <a:xfrm>
            <a:off x="1835696" y="476672"/>
            <a:ext cx="5616624" cy="468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Etat de l’existant</a:t>
            </a: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93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Tema di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i Offic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illSans" pitchFamily="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illSans" pitchFamily="1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lIns="0" tIns="0" rIns="0" bIns="0" anchor="b">
        <a:prstTxWarp prst="textNoShape">
          <a:avLst/>
        </a:prstTxWarp>
      </a:bodyPr>
      <a:lstStyle>
        <a:defPPr>
          <a:lnSpc>
            <a:spcPts val="3000"/>
          </a:lnSpc>
          <a:spcBef>
            <a:spcPct val="0"/>
          </a:spcBef>
          <a:defRPr sz="2200" dirty="0">
            <a:solidFill>
              <a:srgbClr val="162554"/>
            </a:solidFill>
            <a:latin typeface="Helvetica" charset="0"/>
            <a:ea typeface="Helvetica" charset="0"/>
            <a:cs typeface="Helvetica" charset="0"/>
          </a:defRPr>
        </a:defPPr>
      </a:lstStyle>
    </a:txDef>
  </a:objectDefaults>
  <a:extraClrSchemeLst>
    <a:extraClrScheme>
      <a:clrScheme name="Tema di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i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26042</TotalTime>
  <Words>1523</Words>
  <Application>Microsoft Office PowerPoint</Application>
  <PresentationFormat>Affichage à l'écran (4:3)</PresentationFormat>
  <Paragraphs>795</Paragraphs>
  <Slides>53</Slides>
  <Notes>44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53</vt:i4>
      </vt:variant>
    </vt:vector>
  </HeadingPairs>
  <TitlesOfParts>
    <vt:vector size="55" baseType="lpstr">
      <vt:lpstr>Tema di Office</vt:lpstr>
      <vt:lpstr>Benutzerdefiniertes Design</vt:lpstr>
      <vt:lpstr>Déploiement du datalogging &amp; Centralisation des données « Testeurs »  </vt:lpstr>
      <vt:lpstr>Datalog &amp; Centralisation</vt:lpstr>
      <vt:lpstr>Introduction</vt:lpstr>
      <vt:lpstr>Introduction</vt:lpstr>
      <vt:lpstr>Introduction</vt:lpstr>
      <vt:lpstr>Exigences QS 9000 - ISO TS 16949</vt:lpstr>
      <vt:lpstr>Spécifications</vt:lpstr>
      <vt:lpstr>Spécifications</vt:lpstr>
      <vt:lpstr>Etat de l’existant</vt:lpstr>
      <vt:lpstr>Objectifs</vt:lpstr>
      <vt:lpstr>Fonctions du système</vt:lpstr>
      <vt:lpstr>Déploiement du datalogging FP1: Envoi données via parser TestStand</vt:lpstr>
      <vt:lpstr>Déploiement du datalogging FP1: Envoi données via parser TestStand </vt:lpstr>
      <vt:lpstr>Déploiement du datalogging FP1: Envoi données via parser TestStand</vt:lpstr>
      <vt:lpstr>Déploiement du datalogging FP1: Envoi données via parser TestStand</vt:lpstr>
      <vt:lpstr>Déploiement du datalogging FP2: Envoi données via parser FTP</vt:lpstr>
      <vt:lpstr>Déploiement du datalogging FP2: Envoi données via parser FTP</vt:lpstr>
      <vt:lpstr>Déploiement du datalogging FP2: Envoi données via parser FTP</vt:lpstr>
      <vt:lpstr>Présentation PowerPoint</vt:lpstr>
      <vt:lpstr>Déploiement du datalogging &amp; Centralisation des données FP3.1: Transformation &amp; filtrage des données</vt:lpstr>
      <vt:lpstr>Présentation PowerPoint</vt:lpstr>
      <vt:lpstr>Centralisation des données FP3.2: Transformation &amp; filtrage des données</vt:lpstr>
      <vt:lpstr>Centralisation des données FP3.2: Transformation &amp; filtrage des données</vt:lpstr>
      <vt:lpstr>Centralisation des données FP3: Transformation &amp; filtrage des données</vt:lpstr>
      <vt:lpstr>Déploiement du datalogging FP4: Paramétrage des testeurs</vt:lpstr>
      <vt:lpstr>Déploiement du datalogging FP4: Paramétrage des testeurs</vt:lpstr>
      <vt:lpstr>Centralisation des données FP5: Indexation du DataMart</vt:lpstr>
      <vt:lpstr>Centralisation des données FP5: Indexation du DataMart</vt:lpstr>
      <vt:lpstr>Centralisation des données FP6: Partitionnement &amp; Archivage</vt:lpstr>
      <vt:lpstr>Centralisation des données FP6: Partitionnement &amp; Archivage</vt:lpstr>
      <vt:lpstr>Centralisation des données FP6: Partitionnement &amp; Archivage</vt:lpstr>
      <vt:lpstr>Centralisation des données FP6: Partitionnement &amp; Archivage</vt:lpstr>
      <vt:lpstr>Centralisation des données FP7: Gestion des événements &amp; Monitoring</vt:lpstr>
      <vt:lpstr>Centralisation des données FP7: Gestion des événements &amp; Monitoring </vt:lpstr>
      <vt:lpstr>Centralisation des données FP7: Gestion des événements &amp; Monitoring </vt:lpstr>
      <vt:lpstr>Centralisation des données FP8: Mise en forme des données</vt:lpstr>
      <vt:lpstr>Centralisation des données FP8: Mise en forme des données</vt:lpstr>
      <vt:lpstr>Centralisation des données FP8: Mise en forme des données</vt:lpstr>
      <vt:lpstr>Centralisation des données FP8: Mise en forme des données</vt:lpstr>
      <vt:lpstr>Centralisation des données FP8: Mise en forme des données</vt:lpstr>
      <vt:lpstr>Centralisation des données FP9: Données métiers en self-service</vt:lpstr>
      <vt:lpstr>Centralisation des données FP9: Données métiers en self-service</vt:lpstr>
      <vt:lpstr>Centralisation des données FP10: Calculs statistiques automatisés (étude) </vt:lpstr>
      <vt:lpstr>Centralisation des données FP10: Calculs statistiques automatisés (étude) </vt:lpstr>
      <vt:lpstr>Centralisation des données FP10: Calculs statistiques automatisés (étude) </vt:lpstr>
      <vt:lpstr>Centralisation des données FP10: Calculs statistiques automatisés (étude) </vt:lpstr>
      <vt:lpstr>Etat d’avancement du projet Réel</vt:lpstr>
      <vt:lpstr>Etat d’avancement du projet Réel</vt:lpstr>
      <vt:lpstr>Etat d’avancement du projet Réel</vt:lpstr>
      <vt:lpstr>Etat d’avancement du projet Prévisionnel</vt:lpstr>
      <vt:lpstr>Perspectives d’amélioration</vt:lpstr>
      <vt:lpstr>Perspectives d’amélioration</vt:lpstr>
      <vt:lpstr>Présentation PowerPoint</vt:lpstr>
    </vt:vector>
  </TitlesOfParts>
  <Company>獫票楧栮捯洀鉭曮㞱Û뜰⠲쎔딁烊皭〼፥ᙼ䕸忤઱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乩歫椠䱡畳椀㸲㻸ꔿ㌋䬮ꍰ䞮誀圇짗꾬钒붤鏊꣊㥊揤鞁</dc:creator>
  <cp:lastModifiedBy>Administrator</cp:lastModifiedBy>
  <cp:revision>513</cp:revision>
  <cp:lastPrinted>2011-02-15T06:37:50Z</cp:lastPrinted>
  <dcterms:created xsi:type="dcterms:W3CDTF">2010-12-17T10:53:32Z</dcterms:created>
  <dcterms:modified xsi:type="dcterms:W3CDTF">2016-08-23T14:14:05Z</dcterms:modified>
</cp:coreProperties>
</file>